
<file path=[Content_Types].xml><?xml version="1.0" encoding="utf-8"?>
<Types xmlns="http://schemas.openxmlformats.org/package/2006/content-types">
  <Default Extension="xml" ContentType="application/xml"/>
  <Default Extension="wdp" ContentType="image/vnd.ms-photo"/>
  <Default Extension="jpeg" ContentType="image/jpeg"/>
  <Default Extension="jpg" ContentType="image/jpeg"/>
  <Default Extension="rels" ContentType="application/vnd.openxmlformats-package.relationships+xml"/>
  <Default Extension="mov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73" r:id="rId5"/>
    <p:sldId id="290" r:id="rId6"/>
    <p:sldId id="291" r:id="rId7"/>
    <p:sldId id="274" r:id="rId8"/>
    <p:sldId id="275" r:id="rId9"/>
    <p:sldId id="289" r:id="rId10"/>
    <p:sldId id="276" r:id="rId11"/>
    <p:sldId id="280" r:id="rId12"/>
    <p:sldId id="286" r:id="rId13"/>
    <p:sldId id="264" r:id="rId14"/>
    <p:sldId id="261" r:id="rId15"/>
    <p:sldId id="265" r:id="rId16"/>
    <p:sldId id="260" r:id="rId17"/>
    <p:sldId id="263" r:id="rId18"/>
    <p:sldId id="279" r:id="rId19"/>
    <p:sldId id="278" r:id="rId20"/>
    <p:sldId id="277" r:id="rId21"/>
    <p:sldId id="288" r:id="rId22"/>
    <p:sldId id="281" r:id="rId23"/>
    <p:sldId id="282" r:id="rId24"/>
    <p:sldId id="262" r:id="rId25"/>
    <p:sldId id="287" r:id="rId26"/>
    <p:sldId id="266" r:id="rId27"/>
    <p:sldId id="259" r:id="rId28"/>
    <p:sldId id="258" r:id="rId29"/>
    <p:sldId id="292" r:id="rId30"/>
    <p:sldId id="268" r:id="rId31"/>
    <p:sldId id="293" r:id="rId32"/>
    <p:sldId id="269" r:id="rId33"/>
    <p:sldId id="283" r:id="rId34"/>
    <p:sldId id="284" r:id="rId35"/>
    <p:sldId id="285" r:id="rId36"/>
    <p:sldId id="294" r:id="rId37"/>
    <p:sldId id="299" r:id="rId38"/>
    <p:sldId id="267" r:id="rId39"/>
    <p:sldId id="298" r:id="rId40"/>
    <p:sldId id="295" r:id="rId41"/>
    <p:sldId id="297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8597-3EE2-654F-8AF7-938C11F816F3}" type="datetimeFigureOut">
              <a:rPr lang="en-US" smtClean="0"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D0-CE87-7D42-B159-BCD50AB6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8597-3EE2-654F-8AF7-938C11F816F3}" type="datetimeFigureOut">
              <a:rPr lang="en-US" smtClean="0"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D0-CE87-7D42-B159-BCD50AB6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1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8597-3EE2-654F-8AF7-938C11F816F3}" type="datetimeFigureOut">
              <a:rPr lang="en-US" smtClean="0"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D0-CE87-7D42-B159-BCD50AB6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5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8597-3EE2-654F-8AF7-938C11F816F3}" type="datetimeFigureOut">
              <a:rPr lang="en-US" smtClean="0"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D0-CE87-7D42-B159-BCD50AB6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4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8597-3EE2-654F-8AF7-938C11F816F3}" type="datetimeFigureOut">
              <a:rPr lang="en-US" smtClean="0"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D0-CE87-7D42-B159-BCD50AB6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0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8597-3EE2-654F-8AF7-938C11F816F3}" type="datetimeFigureOut">
              <a:rPr lang="en-US" smtClean="0"/>
              <a:t>5/16/13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D0-CE87-7D42-B159-BCD50AB6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9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8597-3EE2-654F-8AF7-938C11F816F3}" type="datetimeFigureOut">
              <a:rPr lang="en-US" smtClean="0"/>
              <a:t>5/16/13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D0-CE87-7D42-B159-BCD50AB6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8597-3EE2-654F-8AF7-938C11F816F3}" type="datetimeFigureOut">
              <a:rPr lang="en-US" smtClean="0"/>
              <a:t>5/16/13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D0-CE87-7D42-B159-BCD50AB6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8597-3EE2-654F-8AF7-938C11F816F3}" type="datetimeFigureOut">
              <a:rPr lang="en-US" smtClean="0"/>
              <a:t>5/16/13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D0-CE87-7D42-B159-BCD50AB6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8597-3EE2-654F-8AF7-938C11F816F3}" type="datetimeFigureOut">
              <a:rPr lang="en-US" smtClean="0"/>
              <a:t>5/16/13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D0-CE87-7D42-B159-BCD50AB6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6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A8597-3EE2-654F-8AF7-938C11F816F3}" type="datetimeFigureOut">
              <a:rPr lang="en-US" smtClean="0"/>
              <a:t>5/16/13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D9D0-CE87-7D42-B159-BCD50AB6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3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A8597-3EE2-654F-8AF7-938C11F816F3}" type="datetimeFigureOut">
              <a:rPr lang="en-US" smtClean="0"/>
              <a:t>5/16/13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D9D0-CE87-7D42-B159-BCD50AB6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0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50" y="2130425"/>
            <a:ext cx="8177235" cy="1470025"/>
          </a:xfrm>
        </p:spPr>
        <p:txBody>
          <a:bodyPr/>
          <a:lstStyle/>
          <a:p>
            <a:r>
              <a:rPr lang="en-US" dirty="0" smtClean="0">
                <a:latin typeface="Bublik Light" charset="2"/>
                <a:cs typeface="Bublik Light" charset="2"/>
              </a:rPr>
              <a:t>Ecofeminism: Actors and Issues</a:t>
            </a:r>
            <a:endParaRPr lang="en-US" dirty="0">
              <a:latin typeface="Bublik Light" charset="2"/>
              <a:cs typeface="Bublik Light" charset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Glyn Rimmington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1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T-from-xtal-3D-bal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642"/>
            <a:ext cx="9144000" cy="5860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495" y="134321"/>
            <a:ext cx="9045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ublik Light" charset="2"/>
                <a:cs typeface="Bublik Light" charset="2"/>
              </a:rPr>
              <a:t>The Molecule that caused people to focus on the effects of artificial chemicals…</a:t>
            </a:r>
            <a:endParaRPr lang="en-US" sz="2000" b="1" dirty="0">
              <a:latin typeface="Bublik Light" charset="2"/>
              <a:cs typeface="Bublik Light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087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T-from-xtal-3D-bal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853"/>
            <a:ext cx="9144000" cy="5860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1881" y="5860473"/>
            <a:ext cx="912858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latin typeface="Century Gothic"/>
                <a:cs typeface="Century Gothic"/>
              </a:rPr>
              <a:t>DDT</a:t>
            </a:r>
            <a:r>
              <a:rPr lang="en-US" sz="3100" dirty="0" smtClean="0">
                <a:latin typeface="Century Gothic"/>
                <a:cs typeface="Century Gothic"/>
              </a:rPr>
              <a:t> </a:t>
            </a:r>
            <a:r>
              <a:rPr lang="en-US" sz="3100" dirty="0" err="1" smtClean="0">
                <a:latin typeface="Century Gothic"/>
                <a:cs typeface="Century Gothic"/>
              </a:rPr>
              <a:t>Di</a:t>
            </a:r>
            <a:r>
              <a:rPr lang="en-US" sz="3100" b="1" dirty="0" err="1" smtClean="0">
                <a:solidFill>
                  <a:srgbClr val="00FF00"/>
                </a:solidFill>
                <a:latin typeface="Century Gothic"/>
                <a:cs typeface="Century Gothic"/>
              </a:rPr>
              <a:t>chloro</a:t>
            </a:r>
            <a:r>
              <a:rPr lang="en-US" sz="3100" dirty="0" err="1" smtClean="0">
                <a:latin typeface="Century Gothic"/>
                <a:cs typeface="Century Gothic"/>
              </a:rPr>
              <a:t>-Diphenyl-Tri</a:t>
            </a:r>
            <a:r>
              <a:rPr lang="en-US" sz="3100" b="1" dirty="0" err="1" smtClean="0">
                <a:solidFill>
                  <a:srgbClr val="00FF00"/>
                </a:solidFill>
                <a:latin typeface="Century Gothic"/>
                <a:cs typeface="Century Gothic"/>
              </a:rPr>
              <a:t>chloro</a:t>
            </a:r>
            <a:r>
              <a:rPr lang="en-US" sz="3100" dirty="0" err="1" smtClean="0">
                <a:latin typeface="Century Gothic"/>
                <a:cs typeface="Century Gothic"/>
              </a:rPr>
              <a:t>ethane</a:t>
            </a:r>
            <a:r>
              <a:rPr lang="en-US" sz="3100" dirty="0" smtClean="0">
                <a:latin typeface="Century Gothic"/>
                <a:cs typeface="Century Gothic"/>
              </a:rPr>
              <a:t> C</a:t>
            </a:r>
            <a:r>
              <a:rPr lang="en-US" sz="3100" baseline="-25000" dirty="0" smtClean="0">
                <a:latin typeface="Century Gothic"/>
                <a:cs typeface="Century Gothic"/>
              </a:rPr>
              <a:t>l4</a:t>
            </a:r>
            <a:r>
              <a:rPr lang="en-US" sz="3100" b="1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H</a:t>
            </a:r>
            <a:r>
              <a:rPr lang="en-US" sz="3100" b="1" baseline="-250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9</a:t>
            </a:r>
            <a:r>
              <a:rPr lang="en-US" sz="3100" b="1" dirty="0" smtClean="0">
                <a:solidFill>
                  <a:srgbClr val="00FF00"/>
                </a:solidFill>
                <a:latin typeface="Century Gothic"/>
                <a:cs typeface="Century Gothic"/>
              </a:rPr>
              <a:t>Cl</a:t>
            </a:r>
            <a:r>
              <a:rPr lang="en-US" sz="3100" b="1" baseline="-25000" dirty="0" smtClean="0">
                <a:solidFill>
                  <a:srgbClr val="00FF00"/>
                </a:solidFill>
                <a:latin typeface="Century Gothic"/>
                <a:cs typeface="Century Gothic"/>
              </a:rPr>
              <a:t>5</a:t>
            </a:r>
            <a:r>
              <a:rPr lang="en-US" sz="3100" dirty="0" smtClean="0">
                <a:latin typeface="Century Gothic"/>
                <a:cs typeface="Century Gothic"/>
              </a:rPr>
              <a:t>    </a:t>
            </a:r>
            <a:endParaRPr lang="en-US" sz="31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95" y="134321"/>
            <a:ext cx="9045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ublik Light" charset="2"/>
                <a:cs typeface="Bublik Light" charset="2"/>
              </a:rPr>
              <a:t>The Molecule that caused people to focus on the effects of artificial chemicals…</a:t>
            </a:r>
            <a:endParaRPr lang="en-US" sz="2000" b="1" dirty="0">
              <a:latin typeface="Bublik Light" charset="2"/>
              <a:cs typeface="Bublik Light" charset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76988" y="1965970"/>
            <a:ext cx="3211849" cy="3980785"/>
          </a:xfrm>
          <a:custGeom>
            <a:avLst/>
            <a:gdLst>
              <a:gd name="connsiteX0" fmla="*/ 0 w 3211849"/>
              <a:gd name="connsiteY0" fmla="*/ 1269944 h 3980785"/>
              <a:gd name="connsiteX1" fmla="*/ 2222649 w 3211849"/>
              <a:gd name="connsiteY1" fmla="*/ 0 h 3980785"/>
              <a:gd name="connsiteX2" fmla="*/ 3211849 w 3211849"/>
              <a:gd name="connsiteY2" fmla="*/ 2979483 h 3980785"/>
              <a:gd name="connsiteX3" fmla="*/ 696104 w 3211849"/>
              <a:gd name="connsiteY3" fmla="*/ 3980785 h 3980785"/>
              <a:gd name="connsiteX4" fmla="*/ 0 w 3211849"/>
              <a:gd name="connsiteY4" fmla="*/ 1269944 h 3980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849" h="3980785">
                <a:moveTo>
                  <a:pt x="0" y="1269944"/>
                </a:moveTo>
                <a:lnTo>
                  <a:pt x="2222649" y="0"/>
                </a:lnTo>
                <a:lnTo>
                  <a:pt x="3211849" y="2979483"/>
                </a:lnTo>
                <a:lnTo>
                  <a:pt x="696104" y="3980785"/>
                </a:lnTo>
                <a:lnTo>
                  <a:pt x="0" y="1269944"/>
                </a:lnTo>
                <a:close/>
              </a:path>
            </a:pathLst>
          </a:custGeom>
          <a:solidFill>
            <a:srgbClr val="FFFF00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689544" y="2710841"/>
            <a:ext cx="3285123" cy="2955061"/>
          </a:xfrm>
          <a:custGeom>
            <a:avLst/>
            <a:gdLst>
              <a:gd name="connsiteX0" fmla="*/ 0 w 3285123"/>
              <a:gd name="connsiteY0" fmla="*/ 1306576 h 2955061"/>
              <a:gd name="connsiteX1" fmla="*/ 940351 w 3285123"/>
              <a:gd name="connsiteY1" fmla="*/ 0 h 2955061"/>
              <a:gd name="connsiteX2" fmla="*/ 3285123 w 3285123"/>
              <a:gd name="connsiteY2" fmla="*/ 1575218 h 2955061"/>
              <a:gd name="connsiteX3" fmla="*/ 2491320 w 3285123"/>
              <a:gd name="connsiteY3" fmla="*/ 2955061 h 2955061"/>
              <a:gd name="connsiteX4" fmla="*/ 0 w 3285123"/>
              <a:gd name="connsiteY4" fmla="*/ 1306576 h 295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5123" h="2955061">
                <a:moveTo>
                  <a:pt x="0" y="1306576"/>
                </a:moveTo>
                <a:lnTo>
                  <a:pt x="940351" y="0"/>
                </a:lnTo>
                <a:lnTo>
                  <a:pt x="3285123" y="1575218"/>
                </a:lnTo>
                <a:lnTo>
                  <a:pt x="2491320" y="2955061"/>
                </a:lnTo>
                <a:lnTo>
                  <a:pt x="0" y="1306576"/>
                </a:lnTo>
                <a:close/>
              </a:path>
            </a:pathLst>
          </a:custGeom>
          <a:solidFill>
            <a:srgbClr val="FFFF00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04239" y="5946755"/>
            <a:ext cx="1306722" cy="483105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028664" y="549495"/>
            <a:ext cx="3199637" cy="3040537"/>
          </a:xfrm>
          <a:custGeom>
            <a:avLst/>
            <a:gdLst>
              <a:gd name="connsiteX0" fmla="*/ 146548 w 3199637"/>
              <a:gd name="connsiteY0" fmla="*/ 3040537 h 3040537"/>
              <a:gd name="connsiteX1" fmla="*/ 0 w 3199637"/>
              <a:gd name="connsiteY1" fmla="*/ 0 h 3040537"/>
              <a:gd name="connsiteX2" fmla="*/ 3199637 w 3199637"/>
              <a:gd name="connsiteY2" fmla="*/ 427385 h 3040537"/>
              <a:gd name="connsiteX3" fmla="*/ 2625656 w 3199637"/>
              <a:gd name="connsiteY3" fmla="*/ 3016116 h 3040537"/>
              <a:gd name="connsiteX4" fmla="*/ 134336 w 3199637"/>
              <a:gd name="connsiteY4" fmla="*/ 2967272 h 3040537"/>
              <a:gd name="connsiteX5" fmla="*/ 134336 w 3199637"/>
              <a:gd name="connsiteY5" fmla="*/ 2967272 h 3040537"/>
              <a:gd name="connsiteX6" fmla="*/ 134336 w 3199637"/>
              <a:gd name="connsiteY6" fmla="*/ 2967272 h 3040537"/>
              <a:gd name="connsiteX7" fmla="*/ 134336 w 3199637"/>
              <a:gd name="connsiteY7" fmla="*/ 2967272 h 304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9637" h="3040537">
                <a:moveTo>
                  <a:pt x="146548" y="3040537"/>
                </a:moveTo>
                <a:lnTo>
                  <a:pt x="0" y="0"/>
                </a:lnTo>
                <a:lnTo>
                  <a:pt x="3199637" y="427385"/>
                </a:lnTo>
                <a:lnTo>
                  <a:pt x="2625656" y="3016116"/>
                </a:lnTo>
                <a:lnTo>
                  <a:pt x="134336" y="2967272"/>
                </a:lnTo>
                <a:lnTo>
                  <a:pt x="134336" y="2967272"/>
                </a:lnTo>
                <a:lnTo>
                  <a:pt x="134336" y="2967272"/>
                </a:lnTo>
                <a:lnTo>
                  <a:pt x="134336" y="2967272"/>
                </a:lnTo>
              </a:path>
            </a:pathLst>
          </a:cu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20690" y="5946755"/>
            <a:ext cx="1343359" cy="390751"/>
          </a:xfrm>
          <a:prstGeom prst="rect">
            <a:avLst/>
          </a:prstGeom>
          <a:solidFill>
            <a:srgbClr val="FAC09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5928" y="6285936"/>
            <a:ext cx="38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2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0575" y="6310358"/>
            <a:ext cx="38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2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2301" y="6305024"/>
            <a:ext cx="38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3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404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3822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ublik Light" charset="2"/>
                <a:cs typeface="Bublik Light" charset="2"/>
              </a:rPr>
              <a:t>DDT</a:t>
            </a:r>
            <a:endParaRPr lang="en-US" dirty="0">
              <a:latin typeface="Bublik Light" charset="2"/>
              <a:cs typeface="Bublik Light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547" y="611712"/>
            <a:ext cx="9134842" cy="6352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latin typeface="Century Gothic"/>
                <a:cs typeface="Century Gothic"/>
              </a:rPr>
              <a:t>First </a:t>
            </a:r>
            <a:r>
              <a:rPr lang="en-US" u="sng" dirty="0" smtClean="0">
                <a:latin typeface="Century Gothic"/>
                <a:cs typeface="Century Gothic"/>
              </a:rPr>
              <a:t>synthesized</a:t>
            </a:r>
            <a:r>
              <a:rPr lang="en-US" dirty="0" smtClean="0">
                <a:latin typeface="Century Gothic"/>
                <a:cs typeface="Century Gothic"/>
              </a:rPr>
              <a:t> in </a:t>
            </a:r>
            <a:r>
              <a:rPr lang="en-US" b="1" dirty="0" smtClean="0">
                <a:latin typeface="Century Gothic"/>
                <a:cs typeface="Century Gothic"/>
              </a:rPr>
              <a:t>1874</a:t>
            </a:r>
            <a:r>
              <a:rPr lang="en-US" dirty="0" smtClean="0">
                <a:latin typeface="Century Gothic"/>
                <a:cs typeface="Century Gothic"/>
              </a:rPr>
              <a:t> by </a:t>
            </a:r>
            <a:r>
              <a:rPr lang="en-US" dirty="0" err="1" smtClean="0">
                <a:latin typeface="Century Gothic"/>
                <a:cs typeface="Century Gothic"/>
              </a:rPr>
              <a:t>Othmar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Zeidler</a:t>
            </a:r>
            <a:r>
              <a:rPr lang="en-US" dirty="0" smtClean="0">
                <a:latin typeface="Century Gothic"/>
                <a:cs typeface="Century Gothic"/>
              </a:rPr>
              <a:t>, supervised by Adolf von Baeyer</a:t>
            </a:r>
          </a:p>
          <a:p>
            <a:pPr>
              <a:lnSpc>
                <a:spcPct val="140000"/>
              </a:lnSpc>
            </a:pPr>
            <a:r>
              <a:rPr lang="en-US" u="sng" dirty="0" smtClean="0">
                <a:latin typeface="Century Gothic"/>
                <a:cs typeface="Century Gothic"/>
              </a:rPr>
              <a:t>Patented</a:t>
            </a:r>
            <a:r>
              <a:rPr lang="en-US" dirty="0" smtClean="0">
                <a:latin typeface="Century Gothic"/>
                <a:cs typeface="Century Gothic"/>
              </a:rPr>
              <a:t> in </a:t>
            </a:r>
            <a:r>
              <a:rPr lang="en-US" b="1" dirty="0" smtClean="0">
                <a:latin typeface="Century Gothic"/>
                <a:cs typeface="Century Gothic"/>
              </a:rPr>
              <a:t>1934</a:t>
            </a:r>
          </a:p>
          <a:p>
            <a:pPr>
              <a:lnSpc>
                <a:spcPct val="140000"/>
              </a:lnSpc>
            </a:pPr>
            <a:r>
              <a:rPr lang="en-US" u="sng" dirty="0" smtClean="0">
                <a:latin typeface="Century Gothic"/>
                <a:cs typeface="Century Gothic"/>
              </a:rPr>
              <a:t>Effects</a:t>
            </a:r>
            <a:r>
              <a:rPr lang="en-US" dirty="0" smtClean="0">
                <a:latin typeface="Century Gothic"/>
                <a:cs typeface="Century Gothic"/>
              </a:rPr>
              <a:t> on arthropods discovered by Swiss chemist, Paul Hermann M</a:t>
            </a:r>
            <a:r>
              <a:rPr lang="en-US" dirty="0" smtClean="0">
                <a:latin typeface="Century Gothic"/>
                <a:cs typeface="Century Gothic"/>
              </a:rPr>
              <a:t>üller in </a:t>
            </a:r>
            <a:r>
              <a:rPr lang="en-US" b="1" dirty="0" smtClean="0">
                <a:latin typeface="Century Gothic"/>
                <a:cs typeface="Century Gothic"/>
              </a:rPr>
              <a:t>1939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latin typeface="Century Gothic"/>
                <a:cs typeface="Century Gothic"/>
              </a:rPr>
              <a:t>Müller won the Nobel Prize in Medicine in </a:t>
            </a:r>
            <a:r>
              <a:rPr lang="en-US" b="1" dirty="0" smtClean="0">
                <a:latin typeface="Century Gothic"/>
                <a:cs typeface="Century Gothic"/>
              </a:rPr>
              <a:t>1948</a:t>
            </a:r>
          </a:p>
          <a:p>
            <a:pPr>
              <a:lnSpc>
                <a:spcPct val="140000"/>
              </a:lnSpc>
            </a:pPr>
            <a:r>
              <a:rPr lang="en-US" i="1" dirty="0" smtClean="0">
                <a:latin typeface="Century Gothic"/>
                <a:cs typeface="Century Gothic"/>
              </a:rPr>
              <a:t>Hydrophobic</a:t>
            </a:r>
            <a:r>
              <a:rPr lang="en-US" dirty="0" smtClean="0">
                <a:latin typeface="Century Gothic"/>
                <a:cs typeface="Century Gothic"/>
              </a:rPr>
              <a:t> (repelled by water)</a:t>
            </a:r>
          </a:p>
          <a:p>
            <a:pPr>
              <a:lnSpc>
                <a:spcPct val="140000"/>
              </a:lnSpc>
            </a:pPr>
            <a:r>
              <a:rPr lang="en-US" i="1" dirty="0" smtClean="0">
                <a:latin typeface="Century Gothic"/>
                <a:cs typeface="Century Gothic"/>
              </a:rPr>
              <a:t>Lipophilic</a:t>
            </a:r>
            <a:r>
              <a:rPr lang="en-US" dirty="0" smtClean="0">
                <a:latin typeface="Century Gothic"/>
                <a:cs typeface="Century Gothic"/>
              </a:rPr>
              <a:t> (attracted to fats and oils)</a:t>
            </a:r>
          </a:p>
          <a:p>
            <a:pPr>
              <a:lnSpc>
                <a:spcPct val="140000"/>
              </a:lnSpc>
            </a:pPr>
            <a:r>
              <a:rPr lang="en-US" dirty="0">
                <a:latin typeface="Century Gothic"/>
                <a:cs typeface="Century Gothic"/>
              </a:rPr>
              <a:t>From </a:t>
            </a:r>
            <a:r>
              <a:rPr lang="en-US" b="1" dirty="0">
                <a:latin typeface="Century Gothic"/>
                <a:cs typeface="Century Gothic"/>
              </a:rPr>
              <a:t>1940s</a:t>
            </a:r>
            <a:r>
              <a:rPr lang="en-US" dirty="0">
                <a:latin typeface="Century Gothic"/>
                <a:cs typeface="Century Gothic"/>
              </a:rPr>
              <a:t> scientists concerned about effects of DDT on wildlife and humans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latin typeface="Century Gothic"/>
                <a:cs typeface="Century Gothic"/>
              </a:rPr>
              <a:t>Used to kill Mosquitoes in </a:t>
            </a:r>
            <a:r>
              <a:rPr lang="en-US" b="1" dirty="0" smtClean="0">
                <a:latin typeface="Century Gothic"/>
                <a:cs typeface="Century Gothic"/>
              </a:rPr>
              <a:t>1940s</a:t>
            </a:r>
            <a:r>
              <a:rPr lang="en-US" dirty="0" smtClean="0">
                <a:latin typeface="Century Gothic"/>
                <a:cs typeface="Century Gothic"/>
              </a:rPr>
              <a:t> and </a:t>
            </a:r>
            <a:r>
              <a:rPr lang="en-US" b="1" dirty="0" smtClean="0">
                <a:latin typeface="Century Gothic"/>
                <a:cs typeface="Century Gothic"/>
              </a:rPr>
              <a:t>1950s</a:t>
            </a:r>
            <a:r>
              <a:rPr lang="en-US" dirty="0" smtClean="0">
                <a:latin typeface="Century Gothic"/>
                <a:cs typeface="Century Gothic"/>
              </a:rPr>
              <a:t> to eradicate Malaria</a:t>
            </a:r>
          </a:p>
          <a:p>
            <a:pPr>
              <a:lnSpc>
                <a:spcPct val="140000"/>
              </a:lnSpc>
            </a:pPr>
            <a:r>
              <a:rPr lang="en-US" u="sng" dirty="0" smtClean="0">
                <a:latin typeface="Century Gothic"/>
                <a:cs typeface="Century Gothic"/>
              </a:rPr>
              <a:t>Resistant</a:t>
            </a:r>
            <a:r>
              <a:rPr lang="en-US" dirty="0" smtClean="0">
                <a:latin typeface="Century Gothic"/>
                <a:cs typeface="Century Gothic"/>
              </a:rPr>
              <a:t> insect species emerged from the </a:t>
            </a:r>
            <a:r>
              <a:rPr lang="en-US" b="1" dirty="0" smtClean="0">
                <a:latin typeface="Century Gothic"/>
                <a:cs typeface="Century Gothic"/>
              </a:rPr>
              <a:t>mid-1950s</a:t>
            </a:r>
          </a:p>
          <a:p>
            <a:pPr>
              <a:lnSpc>
                <a:spcPct val="140000"/>
              </a:lnSpc>
            </a:pPr>
            <a:r>
              <a:rPr lang="en-US" b="1" dirty="0">
                <a:latin typeface="Century Gothic"/>
                <a:cs typeface="Century Gothic"/>
              </a:rPr>
              <a:t>1960s</a:t>
            </a:r>
            <a:r>
              <a:rPr lang="en-US" dirty="0">
                <a:latin typeface="Century Gothic"/>
                <a:cs typeface="Century Gothic"/>
              </a:rPr>
              <a:t>, Falcon/Eagle/Condor populations threatened</a:t>
            </a:r>
          </a:p>
          <a:p>
            <a:pPr>
              <a:lnSpc>
                <a:spcPct val="140000"/>
              </a:lnSpc>
            </a:pPr>
            <a:r>
              <a:rPr lang="en-US" i="1" dirty="0" smtClean="0">
                <a:latin typeface="Century Gothic"/>
                <a:cs typeface="Century Gothic"/>
              </a:rPr>
              <a:t>Silent Spring </a:t>
            </a:r>
            <a:r>
              <a:rPr lang="en-US" dirty="0" smtClean="0">
                <a:latin typeface="Century Gothic"/>
                <a:cs typeface="Century Gothic"/>
              </a:rPr>
              <a:t>published by Rachel Carson in </a:t>
            </a:r>
            <a:r>
              <a:rPr lang="en-US" b="1" dirty="0" smtClean="0">
                <a:latin typeface="Century Gothic"/>
                <a:cs typeface="Century Gothic"/>
              </a:rPr>
              <a:t>1962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latin typeface="Century Gothic"/>
                <a:cs typeface="Century Gothic"/>
              </a:rPr>
              <a:t>Banned in US by </a:t>
            </a:r>
            <a:r>
              <a:rPr lang="en-US" b="1" dirty="0" smtClean="0">
                <a:latin typeface="Century Gothic"/>
                <a:cs typeface="Century Gothic"/>
              </a:rPr>
              <a:t>1973</a:t>
            </a:r>
          </a:p>
          <a:p>
            <a:pPr>
              <a:lnSpc>
                <a:spcPct val="140000"/>
              </a:lnSpc>
            </a:pPr>
            <a:r>
              <a:rPr lang="en-US" b="1" dirty="0" smtClean="0">
                <a:latin typeface="Century Gothic"/>
                <a:cs typeface="Century Gothic"/>
              </a:rPr>
              <a:t>2004</a:t>
            </a:r>
            <a:r>
              <a:rPr lang="en-US" dirty="0" smtClean="0">
                <a:latin typeface="Century Gothic"/>
                <a:cs typeface="Century Gothic"/>
              </a:rPr>
              <a:t> Stockholm Convention and (almost) Worldwide ban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latin typeface="Century Gothic"/>
                <a:cs typeface="Century Gothic"/>
              </a:rPr>
              <a:t>Mechanisms:</a:t>
            </a:r>
          </a:p>
          <a:p>
            <a:pPr lvl="1"/>
            <a:r>
              <a:rPr lang="en-US" dirty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nteraction with membranes (lipophilic) 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Interference with ion exchange</a:t>
            </a:r>
          </a:p>
          <a:p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95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T_spray_19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4" y="0"/>
            <a:ext cx="5043324" cy="3306979"/>
          </a:xfrm>
          <a:prstGeom prst="rect">
            <a:avLst/>
          </a:prstGeom>
        </p:spPr>
      </p:pic>
      <p:pic>
        <p:nvPicPr>
          <p:cNvPr id="3" name="Picture 2" descr="DDT-spraying-work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8" y="3385524"/>
            <a:ext cx="5080000" cy="3314700"/>
          </a:xfrm>
          <a:prstGeom prst="rect">
            <a:avLst/>
          </a:prstGeom>
        </p:spPr>
      </p:pic>
      <p:pic>
        <p:nvPicPr>
          <p:cNvPr id="4" name="Picture 3" descr="spraythesav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40" y="1911100"/>
            <a:ext cx="4295004" cy="3131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5686" y="451068"/>
            <a:ext cx="3572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What do we do with all these wartime chemicals now the war is over?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1989" y="5517725"/>
            <a:ext cx="3442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Convince the government that they are the solution to everything.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381" y="-114338"/>
            <a:ext cx="10476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ublik Light" charset="2"/>
                <a:cs typeface="Bublik Light" charset="2"/>
              </a:rPr>
              <a:t>1947</a:t>
            </a:r>
            <a:endParaRPr lang="en-US" sz="3200" dirty="0">
              <a:latin typeface="Bublik Light" charset="2"/>
              <a:cs typeface="Bublik Light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702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DTsoSafeYouCanEatIt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4041" y="685471"/>
            <a:ext cx="7525291" cy="56439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3927" y="173699"/>
            <a:ext cx="4878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ublik Light" charset="2"/>
                <a:cs typeface="Bublik Light" charset="2"/>
              </a:rPr>
              <a:t>SO SAFE YOU CAN EAT IT</a:t>
            </a:r>
            <a:endParaRPr lang="en-US" sz="2800" dirty="0">
              <a:latin typeface="Bublik Light" charset="2"/>
              <a:cs typeface="Bublik Light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9702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twarpesticid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2" t="2289" r="16511" b="18890"/>
          <a:stretch/>
        </p:blipFill>
        <p:spPr>
          <a:xfrm>
            <a:off x="806015" y="153251"/>
            <a:ext cx="7144227" cy="6376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2284" y="481113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66174" y="5891567"/>
            <a:ext cx="98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70981" y="2600467"/>
            <a:ext cx="981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TYPES</a:t>
            </a:r>
          </a:p>
          <a:p>
            <a:pPr algn="ctr"/>
            <a:r>
              <a:rPr lang="en-US" dirty="0" smtClean="0"/>
              <a:t>within</a:t>
            </a:r>
          </a:p>
          <a:p>
            <a:pPr algn="ctr"/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808" y="17129"/>
            <a:ext cx="2027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ublik Light" charset="2"/>
                <a:cs typeface="Bublik Light" charset="2"/>
              </a:rPr>
              <a:t>PESTICIDES</a:t>
            </a:r>
            <a:endParaRPr lang="en-US" sz="2400" dirty="0">
              <a:latin typeface="Bublik Light" charset="2"/>
              <a:cs typeface="Bublik Light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7289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-ddt-and-disease-relations-eh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5" y="379846"/>
            <a:ext cx="8080697" cy="6448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124" y="268642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Bublik Light" charset="2"/>
                <a:cs typeface="Bublik Light" charset="2"/>
              </a:rPr>
              <a:t>Effects of DDT</a:t>
            </a:r>
            <a:endParaRPr lang="en-US" sz="3600" dirty="0">
              <a:latin typeface="Bublik Light" charset="2"/>
              <a:cs typeface="Bublik Light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741" y="3687720"/>
            <a:ext cx="195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REPRODUCTION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2174" y="3156305"/>
            <a:ext cx="199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NEUROLOGICAL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4236" y="6043967"/>
            <a:ext cx="116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CANCER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749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DT (1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6" b="13111"/>
          <a:stretch/>
        </p:blipFill>
        <p:spPr>
          <a:xfrm>
            <a:off x="567019" y="976880"/>
            <a:ext cx="7892848" cy="5881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60" y="366330"/>
            <a:ext cx="8058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ublik Light" charset="2"/>
                <a:cs typeface="Bublik Light" charset="2"/>
              </a:rPr>
              <a:t>UNINTENDED EFFECTS in BORNEO in 1950s</a:t>
            </a:r>
            <a:endParaRPr lang="en-US" sz="2800" dirty="0">
              <a:latin typeface="Bublik Light" charset="2"/>
              <a:cs typeface="Bublik Light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378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Tsel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9" y="873874"/>
            <a:ext cx="6290858" cy="5651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4433" y="218920"/>
            <a:ext cx="685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ublik Light" charset="2"/>
                <a:cs typeface="Bublik Light" charset="2"/>
              </a:rPr>
              <a:t>EVOLUTION AT WORK (EVEN IN KANSAS)</a:t>
            </a:r>
            <a:endParaRPr lang="en-US" sz="2400" dirty="0">
              <a:latin typeface="Bublik Light" charset="2"/>
              <a:cs typeface="Bublik Light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6417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ect_resist_graph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7" y="1119060"/>
            <a:ext cx="8801683" cy="4656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1838" y="171440"/>
            <a:ext cx="386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ublik Light" charset="2"/>
                <a:cs typeface="Bublik Light" charset="2"/>
              </a:rPr>
              <a:t>RISE of RESISTANCE</a:t>
            </a:r>
            <a:endParaRPr lang="en-US" sz="2800" dirty="0">
              <a:latin typeface="Bublik Light" charset="2"/>
              <a:cs typeface="Bublik Light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0516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ublik Light" charset="2"/>
                <a:cs typeface="Bublik Light" charset="2"/>
              </a:rPr>
              <a:t>Outline</a:t>
            </a:r>
            <a:endParaRPr lang="en-US" b="1" dirty="0">
              <a:latin typeface="Bublik Light" charset="2"/>
              <a:cs typeface="Bublik Light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What is Ecofeminism?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Ecofeminism &amp; </a:t>
            </a:r>
            <a:r>
              <a:rPr lang="en-US" dirty="0" smtClean="0">
                <a:latin typeface="Century Gothic"/>
                <a:cs typeface="Century Gothic"/>
              </a:rPr>
              <a:t>Science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Deep Ecology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Agents 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Environmental </a:t>
            </a:r>
            <a:r>
              <a:rPr lang="en-US" dirty="0" smtClean="0">
                <a:latin typeface="Century Gothic"/>
                <a:cs typeface="Century Gothic"/>
              </a:rPr>
              <a:t>Issues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DDT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Endangered Species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Forests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Global Crime Networks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Where to now?</a:t>
            </a:r>
            <a:endParaRPr lang="en-US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698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omagnification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72" y="45394"/>
            <a:ext cx="5536032" cy="68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Bublik Light" charset="2"/>
                <a:cs typeface="Bublik Light" charset="2"/>
              </a:rPr>
              <a:t>Rachel Carson</a:t>
            </a:r>
            <a:endParaRPr lang="en-US" sz="6000" dirty="0">
              <a:latin typeface="Bublik Light" charset="2"/>
              <a:cs typeface="Bublik Light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759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chel-Car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09" y="121729"/>
            <a:ext cx="3079971" cy="3898907"/>
          </a:xfrm>
          <a:prstGeom prst="rect">
            <a:avLst/>
          </a:prstGeom>
        </p:spPr>
      </p:pic>
      <p:pic>
        <p:nvPicPr>
          <p:cNvPr id="3" name="Picture 2" descr="SilentSp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4" y="121729"/>
            <a:ext cx="2695097" cy="3898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195" y="4202335"/>
            <a:ext cx="873339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President John F Kennedy </a:t>
            </a:r>
            <a:r>
              <a:rPr lang="en-US" dirty="0" smtClean="0">
                <a:latin typeface="Century Gothic"/>
                <a:cs typeface="Century Gothic"/>
              </a:rPr>
              <a:t> - </a:t>
            </a:r>
            <a:r>
              <a:rPr lang="en-US" sz="1600" dirty="0" smtClean="0">
                <a:latin typeface="Century Gothic"/>
                <a:cs typeface="Century Gothic"/>
              </a:rPr>
              <a:t>Inquiry into effects of pesticides 1962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b="1" dirty="0" smtClean="0">
                <a:latin typeface="Century Gothic"/>
                <a:cs typeface="Century Gothic"/>
              </a:rPr>
              <a:t>President Richard Nixon </a:t>
            </a:r>
            <a:r>
              <a:rPr lang="en-US" dirty="0" smtClean="0">
                <a:latin typeface="Century Gothic"/>
                <a:cs typeface="Century Gothic"/>
              </a:rPr>
              <a:t>– </a:t>
            </a:r>
            <a:r>
              <a:rPr lang="en-US" sz="1600" dirty="0" smtClean="0">
                <a:latin typeface="Century Gothic"/>
                <a:cs typeface="Century Gothic"/>
              </a:rPr>
              <a:t>Formation of EPA1970, Clean Air Act 1970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						  EPA bans DDT 1972, Clean Water Act 1972</a:t>
            </a:r>
          </a:p>
          <a:p>
            <a:r>
              <a:rPr lang="en-US" sz="1600" dirty="0">
                <a:latin typeface="Century Gothic"/>
                <a:cs typeface="Century Gothic"/>
              </a:rPr>
              <a:t>	</a:t>
            </a:r>
            <a:r>
              <a:rPr lang="en-US" sz="1600" dirty="0" smtClean="0">
                <a:latin typeface="Century Gothic"/>
                <a:cs typeface="Century Gothic"/>
              </a:rPr>
              <a:t>					  Olin Corp. pays for DDT Damage 1983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b="1" dirty="0" smtClean="0">
                <a:latin typeface="Century Gothic"/>
                <a:cs typeface="Century Gothic"/>
              </a:rPr>
              <a:t>Opposition:</a:t>
            </a:r>
          </a:p>
          <a:p>
            <a:r>
              <a:rPr lang="en-US" sz="1600" dirty="0" smtClean="0">
                <a:latin typeface="Century Gothic"/>
                <a:cs typeface="Century Gothic"/>
              </a:rPr>
              <a:t>MONSANTO, VELSICOL, AMERICAN CYANAMID, CATO INSTITUTE, USDA, COMPETITIVE ENTERPRISES INSTITUTE, REASON MAGAZINE, HUMAN EVENTS WEEKLY, SPIKED MAGAZINE, G.W. BUSH ADMINISTRATION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693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chel-Car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09" y="121729"/>
            <a:ext cx="3079971" cy="3898907"/>
          </a:xfrm>
          <a:prstGeom prst="rect">
            <a:avLst/>
          </a:prstGeom>
        </p:spPr>
      </p:pic>
      <p:pic>
        <p:nvPicPr>
          <p:cNvPr id="3" name="Picture 2" descr="SilentSp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4" y="121729"/>
            <a:ext cx="2695097" cy="3898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574191">
            <a:off x="-599542" y="4078168"/>
            <a:ext cx="4821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Hysterical Woman!</a:t>
            </a:r>
            <a:endParaRPr lang="en-US" sz="4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 rot="20358795">
            <a:off x="1631441" y="3192615"/>
            <a:ext cx="3138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Communist!</a:t>
            </a:r>
            <a:endParaRPr lang="en-US" sz="4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 rot="644668">
            <a:off x="5820395" y="2259184"/>
            <a:ext cx="3128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Unqualified!</a:t>
            </a:r>
            <a:endParaRPr lang="en-US" sz="4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 rot="1717787">
            <a:off x="4992770" y="3987187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Fraud!</a:t>
            </a:r>
            <a:endParaRPr lang="en-US" sz="4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 rot="19682183">
            <a:off x="-103468" y="961823"/>
            <a:ext cx="3836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Disinformation!</a:t>
            </a:r>
            <a:endParaRPr lang="en-US" sz="4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 rot="19682183">
            <a:off x="5004934" y="404339"/>
            <a:ext cx="2985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Subversive!</a:t>
            </a:r>
            <a:endParaRPr lang="en-US" sz="4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 rot="202502">
            <a:off x="2834845" y="4541510"/>
            <a:ext cx="3737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Job Killer!</a:t>
            </a:r>
            <a:endParaRPr lang="en-US" sz="4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 rot="19682183">
            <a:off x="6109977" y="4810176"/>
            <a:ext cx="2841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Genocide!</a:t>
            </a:r>
            <a:endParaRPr lang="en-US" sz="4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334" y="6012772"/>
            <a:ext cx="8315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Danger to American Way of Life!</a:t>
            </a:r>
            <a:endParaRPr lang="en-US" sz="4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143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deagle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5" y="86584"/>
            <a:ext cx="3809603" cy="3809603"/>
          </a:xfrm>
          <a:prstGeom prst="rect">
            <a:avLst/>
          </a:prstGeom>
        </p:spPr>
      </p:pic>
      <p:pic>
        <p:nvPicPr>
          <p:cNvPr id="3" name="Picture 2" descr="condorgrap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75" y="59350"/>
            <a:ext cx="3809603" cy="3809603"/>
          </a:xfrm>
          <a:prstGeom prst="rect">
            <a:avLst/>
          </a:prstGeom>
        </p:spPr>
      </p:pic>
      <p:pic>
        <p:nvPicPr>
          <p:cNvPr id="4" name="Picture 3" descr="n23-cond-27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36" y="3896186"/>
            <a:ext cx="2367728" cy="2961813"/>
          </a:xfrm>
          <a:prstGeom prst="rect">
            <a:avLst/>
          </a:prstGeom>
        </p:spPr>
      </p:pic>
      <p:pic>
        <p:nvPicPr>
          <p:cNvPr id="5" name="Picture 4" descr="BALD-EAGLE-ROBIN-SILV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5" y="4034121"/>
            <a:ext cx="2798987" cy="279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3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Bublik Light" charset="2"/>
                <a:cs typeface="Bublik Light" charset="2"/>
              </a:rPr>
              <a:t>Endangered Species</a:t>
            </a:r>
            <a:endParaRPr lang="en-US" sz="6000" dirty="0">
              <a:latin typeface="Bublik Light" charset="2"/>
              <a:cs typeface="Bublik Light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137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uteGaldika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86" y="2099544"/>
            <a:ext cx="2159000" cy="2057400"/>
          </a:xfrm>
          <a:prstGeom prst="rect">
            <a:avLst/>
          </a:prstGeom>
        </p:spPr>
      </p:pic>
      <p:pic>
        <p:nvPicPr>
          <p:cNvPr id="3" name="Picture 2" descr="DianFosse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8" y="2099544"/>
            <a:ext cx="2209800" cy="2057400"/>
          </a:xfrm>
          <a:prstGeom prst="rect">
            <a:avLst/>
          </a:prstGeom>
        </p:spPr>
      </p:pic>
      <p:pic>
        <p:nvPicPr>
          <p:cNvPr id="4" name="Picture 3" descr="JaneGoodal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574" y="2099544"/>
            <a:ext cx="156210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923" y="170954"/>
            <a:ext cx="8481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ublik Light" charset="2"/>
                <a:cs typeface="Bublik Light" charset="2"/>
              </a:rPr>
              <a:t>Endangered Species, Poaching, Smuggling Habitat, Manliness, Aphrodisiacs</a:t>
            </a:r>
          </a:p>
          <a:p>
            <a:pPr algn="ctr"/>
            <a:endParaRPr lang="en-US" sz="3200" dirty="0">
              <a:latin typeface="Bublik Light" charset="2"/>
              <a:cs typeface="Bublik Light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523" y="4383376"/>
            <a:ext cx="366563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Dian </a:t>
            </a:r>
            <a:r>
              <a:rPr lang="en-US" sz="2400" dirty="0" err="1" smtClean="0">
                <a:latin typeface="Century Gothic"/>
                <a:cs typeface="Century Gothic"/>
              </a:rPr>
              <a:t>Fossey</a:t>
            </a:r>
            <a:endParaRPr lang="en-US" sz="2400" dirty="0" smtClean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(1932 – 1985 murdered)</a:t>
            </a:r>
            <a:endParaRPr lang="en-US" sz="2400" dirty="0"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Mountain Gorillas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5910" y="4383376"/>
            <a:ext cx="223195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Jane </a:t>
            </a:r>
            <a:r>
              <a:rPr lang="en-US" sz="2400" dirty="0" err="1" smtClean="0">
                <a:latin typeface="Century Gothic"/>
                <a:cs typeface="Century Gothic"/>
              </a:rPr>
              <a:t>Goodall</a:t>
            </a:r>
            <a:endParaRPr lang="en-US" sz="2400" dirty="0" smtClean="0">
              <a:latin typeface="Century Gothic"/>
              <a:cs typeface="Century Gothic"/>
            </a:endParaRPr>
          </a:p>
          <a:p>
            <a:r>
              <a:rPr lang="en-US" sz="2400" dirty="0" smtClean="0">
                <a:latin typeface="Century Gothic"/>
                <a:cs typeface="Century Gothic"/>
              </a:rPr>
              <a:t>(1938 - )</a:t>
            </a:r>
            <a:endParaRPr lang="en-US" sz="2400" dirty="0"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Chimpanzees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003" y="4383376"/>
            <a:ext cx="239039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entury Gothic"/>
                <a:cs typeface="Century Gothic"/>
              </a:rPr>
              <a:t>Birut</a:t>
            </a:r>
            <a:r>
              <a:rPr lang="en-US" sz="2400" dirty="0" err="1" smtClean="0">
                <a:latin typeface="Century Gothic"/>
                <a:cs typeface="Century Gothic"/>
              </a:rPr>
              <a:t>é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Galdikas</a:t>
            </a:r>
            <a:endParaRPr lang="en-US" sz="2400" dirty="0" smtClean="0"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(1946 - )</a:t>
            </a:r>
            <a:endParaRPr lang="en-US" sz="2400" dirty="0"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Orangutan 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281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lini_nadkarni-acti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0" y="1270525"/>
            <a:ext cx="4620898" cy="3234628"/>
          </a:xfrm>
          <a:prstGeom prst="rect">
            <a:avLst/>
          </a:prstGeom>
        </p:spPr>
      </p:pic>
      <p:pic>
        <p:nvPicPr>
          <p:cNvPr id="2" name="Picture 1" descr="tree_climbing_2_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0" y="3841321"/>
            <a:ext cx="2184400" cy="2794000"/>
          </a:xfrm>
          <a:prstGeom prst="rect">
            <a:avLst/>
          </a:prstGeom>
        </p:spPr>
      </p:pic>
      <p:pic>
        <p:nvPicPr>
          <p:cNvPr id="4" name="Picture 3" descr="Meg_Lowman_strides_across_a_canopy_raft_to_collect_10555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60" y="1270524"/>
            <a:ext cx="5226065" cy="3626085"/>
          </a:xfrm>
          <a:prstGeom prst="rect">
            <a:avLst/>
          </a:prstGeom>
        </p:spPr>
      </p:pic>
      <p:pic>
        <p:nvPicPr>
          <p:cNvPr id="5" name="Picture 4" descr="5940437048_ff6113a59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12" y="3675228"/>
            <a:ext cx="1981964" cy="2906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328" y="1980106"/>
            <a:ext cx="2571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Nalini</a:t>
            </a:r>
            <a:r>
              <a:rPr lang="en-US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Nadkarni</a:t>
            </a:r>
            <a:endParaRPr lang="en-US" sz="22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(1954 - )</a:t>
            </a:r>
            <a:endParaRPr lang="en-US" sz="2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923" y="48844"/>
            <a:ext cx="8481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ublik Light" charset="2"/>
                <a:cs typeface="Bublik Light" charset="2"/>
              </a:rPr>
              <a:t>Canopy Women: Forests, Oxygen, Carbon, Hydrology, Erosion, Ecosystems, Biodiversity</a:t>
            </a:r>
          </a:p>
          <a:p>
            <a:pPr algn="ctr"/>
            <a:endParaRPr lang="en-US" sz="3200" dirty="0">
              <a:latin typeface="Bublik Light" charset="2"/>
              <a:cs typeface="Bublik Light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3512" y="3735712"/>
            <a:ext cx="19232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Julia Butterfly-Hill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(1974 - )</a:t>
            </a:r>
            <a:endParaRPr lang="en-US" sz="2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1259" y="1551269"/>
            <a:ext cx="3290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Canopy Meg Lowman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Century Gothic"/>
                <a:cs typeface="Century Gothic"/>
              </a:rPr>
              <a:t>(1953 - )</a:t>
            </a:r>
            <a:endParaRPr lang="en-US" sz="2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313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lia_desk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4" y="393980"/>
            <a:ext cx="4119740" cy="3089805"/>
          </a:xfrm>
          <a:prstGeom prst="rect">
            <a:avLst/>
          </a:prstGeom>
        </p:spPr>
      </p:pic>
      <p:pic>
        <p:nvPicPr>
          <p:cNvPr id="5" name="Picture 4" descr="41771_web.ae.4.19.darylhannah.pica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35" y="3304415"/>
            <a:ext cx="5074565" cy="3430847"/>
          </a:xfrm>
          <a:prstGeom prst="rect">
            <a:avLst/>
          </a:prstGeom>
        </p:spPr>
      </p:pic>
      <p:pic>
        <p:nvPicPr>
          <p:cNvPr id="6" name="Picture 5" descr="juliabutterflyhi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85" y="306171"/>
            <a:ext cx="3679629" cy="2851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125" y="3491067"/>
            <a:ext cx="4050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Julia </a:t>
            </a:r>
            <a:r>
              <a:rPr lang="en-US" b="1" dirty="0" smtClean="0">
                <a:latin typeface="Century Gothic"/>
                <a:cs typeface="Century Gothic"/>
              </a:rPr>
              <a:t>Butterfly-Hill </a:t>
            </a:r>
            <a:r>
              <a:rPr lang="en-US" dirty="0" smtClean="0">
                <a:latin typeface="Century Gothic"/>
                <a:cs typeface="Century Gothic"/>
              </a:rPr>
              <a:t>(1974 - )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Lived for 738 </a:t>
            </a:r>
            <a:r>
              <a:rPr lang="en-US" dirty="0" smtClean="0">
                <a:latin typeface="Century Gothic"/>
                <a:cs typeface="Century Gothic"/>
              </a:rPr>
              <a:t>days </a:t>
            </a:r>
            <a:r>
              <a:rPr lang="en-US" dirty="0" smtClean="0">
                <a:latin typeface="Century Gothic"/>
                <a:cs typeface="Century Gothic"/>
              </a:rPr>
              <a:t>atop a 180 foot tall, 1,500 year old California Redwood, named “Luna”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On 2 6’x6’ platforms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Dec 10, 1997 – Dec 18, 1999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Freezing rain, 64 </a:t>
            </a:r>
            <a:r>
              <a:rPr lang="en-US" dirty="0" err="1" smtClean="0">
                <a:latin typeface="Century Gothic"/>
                <a:cs typeface="Century Gothic"/>
              </a:rPr>
              <a:t>kmph</a:t>
            </a:r>
            <a:r>
              <a:rPr lang="en-US" dirty="0" smtClean="0">
                <a:latin typeface="Century Gothic"/>
                <a:cs typeface="Century Gothic"/>
              </a:rPr>
              <a:t> winds, Helicopter harassment, 10-day </a:t>
            </a:r>
            <a:r>
              <a:rPr lang="en-US" dirty="0" err="1" smtClean="0">
                <a:latin typeface="Century Gothic"/>
                <a:cs typeface="Century Gothic"/>
              </a:rPr>
              <a:t>seige</a:t>
            </a:r>
            <a:r>
              <a:rPr lang="en-US" dirty="0" smtClean="0">
                <a:latin typeface="Century Gothic"/>
                <a:cs typeface="Century Gothic"/>
              </a:rPr>
              <a:t>, intimidation by loggers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Raise $50,000, saved 200’ radius area, donated to Humboldt State University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6454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ublik Light" charset="2"/>
                <a:cs typeface="Bublik Light" charset="2"/>
              </a:rPr>
              <a:t>Sharon </a:t>
            </a:r>
            <a:r>
              <a:rPr lang="en-US" sz="5400" dirty="0" err="1" smtClean="0">
                <a:latin typeface="Bublik Light" charset="2"/>
                <a:cs typeface="Bublik Light" charset="2"/>
              </a:rPr>
              <a:t>Beder</a:t>
            </a:r>
            <a:endParaRPr lang="en-US" sz="5400" dirty="0">
              <a:latin typeface="Bublik Light" charset="2"/>
              <a:cs typeface="Bublik Light" charset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Conscientization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0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0781" y="764060"/>
            <a:ext cx="6304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ublik Light" charset="2"/>
                <a:cs typeface="Bublik Light" charset="2"/>
              </a:rPr>
              <a:t>Françoise </a:t>
            </a:r>
            <a:r>
              <a:rPr lang="en-US" sz="2400" b="1" dirty="0" err="1" smtClean="0">
                <a:latin typeface="Bublik Light" charset="2"/>
                <a:cs typeface="Bublik Light" charset="2"/>
              </a:rPr>
              <a:t>d'Eaubonne</a:t>
            </a:r>
            <a:r>
              <a:rPr lang="en-US" sz="2400" b="1" dirty="0" smtClean="0">
                <a:latin typeface="Bublik Light" charset="2"/>
                <a:cs typeface="Bublik Light" charset="2"/>
              </a:rPr>
              <a:t> </a:t>
            </a:r>
            <a:r>
              <a:rPr lang="en-US" sz="2400" dirty="0" smtClean="0">
                <a:latin typeface="Bublik Light" charset="2"/>
                <a:cs typeface="Bublik Light" charset="2"/>
              </a:rPr>
              <a:t>(1920 – 2005)</a:t>
            </a:r>
            <a:endParaRPr lang="en-US" sz="2400" dirty="0">
              <a:latin typeface="Bublik Light" charset="2"/>
              <a:cs typeface="Bublik Light" charset="2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A French feminist writer, </a:t>
            </a:r>
            <a:r>
              <a:rPr lang="en-US" sz="2000" dirty="0">
                <a:latin typeface="Century Gothic"/>
                <a:cs typeface="Century Gothic"/>
              </a:rPr>
              <a:t>who introduced the term </a:t>
            </a:r>
            <a:r>
              <a:rPr lang="en-US" sz="2000" b="1" i="1" dirty="0">
                <a:latin typeface="Century Gothic"/>
                <a:cs typeface="Century Gothic"/>
              </a:rPr>
              <a:t>ecofeminism</a:t>
            </a:r>
            <a:r>
              <a:rPr lang="en-US" sz="2000" dirty="0">
                <a:latin typeface="Century Gothic"/>
                <a:cs typeface="Century Gothic"/>
              </a:rPr>
              <a:t> in 1974. </a:t>
            </a:r>
            <a:endParaRPr lang="en-US" sz="2000" dirty="0" smtClean="0">
              <a:latin typeface="Century Gothic"/>
              <a:cs typeface="Century Gothic"/>
            </a:endParaRPr>
          </a:p>
          <a:p>
            <a:pPr marL="285750" indent="-285750">
              <a:buFont typeface="Bublik Light" charset="0"/>
              <a:buChar char="A"/>
            </a:pPr>
            <a:endParaRPr lang="en-US" sz="2000" dirty="0" smtClean="0">
              <a:latin typeface="Century Gothic"/>
              <a:cs typeface="Century Gothic"/>
            </a:endParaRPr>
          </a:p>
          <a:p>
            <a:r>
              <a:rPr lang="en-US" sz="2000" i="1" dirty="0" smtClean="0">
                <a:latin typeface="Century Gothic"/>
                <a:cs typeface="Century Gothic"/>
              </a:rPr>
              <a:t>Ecofeminism connects exploitation and domination of women with </a:t>
            </a:r>
            <a:r>
              <a:rPr lang="en-US" sz="2000" i="1" dirty="0">
                <a:latin typeface="Century Gothic"/>
                <a:cs typeface="Century Gothic"/>
              </a:rPr>
              <a:t>exploitation and domination </a:t>
            </a:r>
            <a:r>
              <a:rPr lang="en-US" sz="2000" i="1" dirty="0" smtClean="0">
                <a:latin typeface="Century Gothic"/>
                <a:cs typeface="Century Gothic"/>
              </a:rPr>
              <a:t>of the environment.</a:t>
            </a:r>
          </a:p>
        </p:txBody>
      </p:sp>
      <p:pic>
        <p:nvPicPr>
          <p:cNvPr id="5" name="Picture 4" descr="eaubon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0" y="864019"/>
            <a:ext cx="1689724" cy="2252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0779" y="3564238"/>
            <a:ext cx="630485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ublik Light" charset="2"/>
                <a:cs typeface="Bublik Light" charset="2"/>
              </a:rPr>
              <a:t>Vandana</a:t>
            </a:r>
            <a:r>
              <a:rPr lang="en-US" sz="2400" b="1" dirty="0" smtClean="0">
                <a:latin typeface="Bublik Light" charset="2"/>
                <a:cs typeface="Bublik Light" charset="2"/>
              </a:rPr>
              <a:t> Shiva </a:t>
            </a:r>
            <a:r>
              <a:rPr lang="en-US" sz="2400" dirty="0" smtClean="0">
                <a:latin typeface="Bublik Light" charset="2"/>
                <a:cs typeface="Bublik Light" charset="2"/>
              </a:rPr>
              <a:t>(1952 -)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An Indian environmental activist and author, educated as a quantum theorist in Canada, who resides in Delhi.</a:t>
            </a: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r>
              <a:rPr lang="en-US" sz="2000" i="1" dirty="0" smtClean="0">
                <a:latin typeface="Century Gothic"/>
                <a:cs typeface="Century Gothic"/>
              </a:rPr>
              <a:t>Women </a:t>
            </a:r>
            <a:r>
              <a:rPr lang="en-US" sz="2000" i="1" dirty="0">
                <a:latin typeface="Century Gothic"/>
                <a:cs typeface="Century Gothic"/>
              </a:rPr>
              <a:t>have a special connection to the environment through their daily interactions with </a:t>
            </a:r>
            <a:r>
              <a:rPr lang="en-US" sz="2000" i="1" dirty="0" smtClean="0">
                <a:latin typeface="Century Gothic"/>
                <a:cs typeface="Century Gothic"/>
              </a:rPr>
              <a:t>it…</a:t>
            </a:r>
            <a:endParaRPr lang="en-US" sz="2000" i="1" dirty="0">
              <a:latin typeface="Century Gothic"/>
              <a:cs typeface="Century Gothic"/>
            </a:endParaRPr>
          </a:p>
        </p:txBody>
      </p:sp>
      <p:pic>
        <p:nvPicPr>
          <p:cNvPr id="7" name="Picture 6" descr="220px-Vandana_Shiva,_environmentalist,_at_Rishikesh,_2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9" y="3685032"/>
            <a:ext cx="1693769" cy="1917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469" y="123958"/>
            <a:ext cx="189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ublik Light" charset="2"/>
                <a:cs typeface="Bublik Light" charset="2"/>
              </a:rPr>
              <a:t>What is it?</a:t>
            </a:r>
            <a:endParaRPr lang="en-US" sz="2800" b="1" dirty="0">
              <a:latin typeface="Bublik Light" charset="2"/>
              <a:cs typeface="Bublik Light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64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ronBe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84" y="0"/>
            <a:ext cx="2718111" cy="3956362"/>
          </a:xfrm>
          <a:prstGeom prst="rect">
            <a:avLst/>
          </a:prstGeom>
        </p:spPr>
      </p:pic>
      <p:pic>
        <p:nvPicPr>
          <p:cNvPr id="4" name="Picture 3" descr="KarlMar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584" y="4203215"/>
            <a:ext cx="2032416" cy="2548144"/>
          </a:xfrm>
          <a:prstGeom prst="rect">
            <a:avLst/>
          </a:prstGeom>
        </p:spPr>
      </p:pic>
      <p:pic>
        <p:nvPicPr>
          <p:cNvPr id="8" name="Picture 7" descr="paulo-frei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11" y="4203215"/>
            <a:ext cx="2541438" cy="2548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3617" y="143286"/>
            <a:ext cx="51780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This Little Kiddy Went to Market: </a:t>
            </a:r>
          </a:p>
          <a:p>
            <a:r>
              <a:rPr lang="en-US" sz="1400" dirty="0" smtClean="0">
                <a:latin typeface="Century Gothic"/>
                <a:cs typeface="Century Gothic"/>
              </a:rPr>
              <a:t>     The Corporate Capture of Childhood 2009</a:t>
            </a:r>
          </a:p>
          <a:p>
            <a:r>
              <a:rPr lang="en-US" sz="1400" dirty="0" smtClean="0">
                <a:latin typeface="Century Gothic"/>
                <a:cs typeface="Century Gothic"/>
              </a:rPr>
              <a:t>Environmental Principles and Policies, 2006</a:t>
            </a:r>
          </a:p>
          <a:p>
            <a:r>
              <a:rPr lang="en-US" sz="1400" dirty="0" smtClean="0">
                <a:latin typeface="Century Gothic"/>
                <a:cs typeface="Century Gothic"/>
              </a:rPr>
              <a:t>Suiting Themselves:</a:t>
            </a:r>
          </a:p>
          <a:p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smtClean="0">
                <a:latin typeface="Century Gothic"/>
                <a:cs typeface="Century Gothic"/>
              </a:rPr>
              <a:t>     How Corporations Drive the Global Agenda, 2006</a:t>
            </a:r>
          </a:p>
          <a:p>
            <a:r>
              <a:rPr lang="en-US" sz="1400" dirty="0" smtClean="0">
                <a:latin typeface="Century Gothic"/>
                <a:cs typeface="Century Gothic"/>
              </a:rPr>
              <a:t>Free-Market Missionaries: The Corporate </a:t>
            </a:r>
          </a:p>
          <a:p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smtClean="0">
                <a:latin typeface="Century Gothic"/>
                <a:cs typeface="Century Gothic"/>
              </a:rPr>
              <a:t>     Manipulation of Community Values, 2006</a:t>
            </a:r>
          </a:p>
          <a:p>
            <a:r>
              <a:rPr lang="en-US" sz="1400" dirty="0" smtClean="0">
                <a:latin typeface="Century Gothic"/>
                <a:cs typeface="Century Gothic"/>
              </a:rPr>
              <a:t>Power Play: The Fight For Control of the World’s   </a:t>
            </a:r>
          </a:p>
          <a:p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smtClean="0">
                <a:latin typeface="Century Gothic"/>
                <a:cs typeface="Century Gothic"/>
              </a:rPr>
              <a:t>     Electricity, 2003</a:t>
            </a:r>
          </a:p>
          <a:p>
            <a:r>
              <a:rPr lang="en-US" sz="1400" dirty="0">
                <a:latin typeface="Century Gothic"/>
                <a:cs typeface="Century Gothic"/>
              </a:rPr>
              <a:t>Selling The Work Ethic: </a:t>
            </a:r>
          </a:p>
          <a:p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smtClean="0">
                <a:latin typeface="Century Gothic"/>
                <a:cs typeface="Century Gothic"/>
              </a:rPr>
              <a:t>     </a:t>
            </a:r>
            <a:r>
              <a:rPr lang="en-US" sz="1400" dirty="0">
                <a:latin typeface="Century Gothic"/>
                <a:cs typeface="Century Gothic"/>
              </a:rPr>
              <a:t>From Puritan Pulpit to Corporate PR, 2000</a:t>
            </a:r>
          </a:p>
          <a:p>
            <a:r>
              <a:rPr lang="en-US" sz="1400" dirty="0">
                <a:latin typeface="Century Gothic"/>
                <a:cs typeface="Century Gothic"/>
              </a:rPr>
              <a:t>The New Engineer: Management and Professional </a:t>
            </a:r>
          </a:p>
          <a:p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smtClean="0">
                <a:latin typeface="Century Gothic"/>
                <a:cs typeface="Century Gothic"/>
              </a:rPr>
              <a:t>     </a:t>
            </a:r>
            <a:r>
              <a:rPr lang="en-US" sz="1400" dirty="0">
                <a:latin typeface="Century Gothic"/>
                <a:cs typeface="Century Gothic"/>
              </a:rPr>
              <a:t>Responsibility in a Changing World, 1998</a:t>
            </a:r>
          </a:p>
          <a:p>
            <a:r>
              <a:rPr lang="en-US" sz="1400" dirty="0">
                <a:latin typeface="Century Gothic"/>
                <a:cs typeface="Century Gothic"/>
              </a:rPr>
              <a:t>Toxic Fish &amp; Sewer Surfing, 1998</a:t>
            </a:r>
          </a:p>
          <a:p>
            <a:r>
              <a:rPr lang="en-US" sz="1400" dirty="0" smtClean="0">
                <a:latin typeface="Century Gothic"/>
                <a:cs typeface="Century Gothic"/>
              </a:rPr>
              <a:t>Global Spin: The Corporate Assault on </a:t>
            </a:r>
          </a:p>
          <a:p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smtClean="0">
                <a:latin typeface="Century Gothic"/>
                <a:cs typeface="Century Gothic"/>
              </a:rPr>
              <a:t>     Environmentalism, 1997</a:t>
            </a:r>
          </a:p>
          <a:p>
            <a:r>
              <a:rPr lang="en-US" sz="1400" dirty="0" smtClean="0">
                <a:latin typeface="Century Gothic"/>
                <a:cs typeface="Century Gothic"/>
              </a:rPr>
              <a:t>The Nature of Sustainability, 1996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2336" y="3992995"/>
            <a:ext cx="2621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ublik Light" charset="2"/>
                <a:cs typeface="Bublik Light" charset="2"/>
              </a:rPr>
              <a:t>Sharon </a:t>
            </a:r>
            <a:r>
              <a:rPr lang="en-US" dirty="0" err="1" smtClean="0">
                <a:latin typeface="Bublik Light" charset="2"/>
                <a:cs typeface="Bublik Light" charset="2"/>
              </a:rPr>
              <a:t>Beder</a:t>
            </a:r>
            <a:endParaRPr lang="en-US" dirty="0" smtClean="0">
              <a:latin typeface="Bublik Light" charset="2"/>
              <a:cs typeface="Bublik Light" charset="2"/>
            </a:endParaRPr>
          </a:p>
          <a:p>
            <a:r>
              <a:rPr lang="en-US" dirty="0" smtClean="0">
                <a:latin typeface="Bublik Light" charset="2"/>
                <a:cs typeface="Bublik Light" charset="2"/>
              </a:rPr>
              <a:t>Professor</a:t>
            </a:r>
          </a:p>
          <a:p>
            <a:r>
              <a:rPr lang="en-US" dirty="0" smtClean="0">
                <a:latin typeface="Bublik Light" charset="2"/>
                <a:cs typeface="Bublik Light" charset="2"/>
              </a:rPr>
              <a:t>Wollongong University</a:t>
            </a:r>
            <a:endParaRPr lang="en-US" dirty="0">
              <a:latin typeface="Bublik Light" charset="2"/>
              <a:cs typeface="Bublik Light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3811" y="6085624"/>
            <a:ext cx="1729710" cy="646331"/>
          </a:xfrm>
          <a:prstGeom prst="rect">
            <a:avLst/>
          </a:prstGeom>
          <a:solidFill>
            <a:schemeClr val="tx1">
              <a:alpha val="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Paulo </a:t>
            </a:r>
            <a:r>
              <a:rPr lang="en-US" dirty="0" err="1" smtClean="0">
                <a:solidFill>
                  <a:srgbClr val="FFFFFF"/>
                </a:solidFill>
              </a:rPr>
              <a:t>Friere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Conscientization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1142" y="6098304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Karl Marx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Critical Social Theory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2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ublik Light" charset="2"/>
                <a:cs typeface="Bublik Light" charset="2"/>
              </a:rPr>
              <a:t>Global Crime Networks</a:t>
            </a:r>
            <a:endParaRPr lang="en-US" sz="5400" dirty="0">
              <a:latin typeface="Bublik Light" charset="2"/>
              <a:cs typeface="Bublik Light" charset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Women &amp;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7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al Crime Networ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9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dollarNo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86" y="867568"/>
            <a:ext cx="5486400" cy="238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5961" y="3350243"/>
            <a:ext cx="708421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156mm long x 66mm wide x 0.11mm thick  and weighs </a:t>
            </a:r>
            <a:r>
              <a:rPr lang="en-US" sz="2000" dirty="0" smtClean="0"/>
              <a:t>1g</a:t>
            </a:r>
          </a:p>
          <a:p>
            <a:r>
              <a:rPr lang="en-US" sz="2000" dirty="0" smtClean="0"/>
              <a:t>(6.14”long x 2.6”wide x 0.04”thick and weighs 0.04oz)</a:t>
            </a:r>
          </a:p>
          <a:p>
            <a:endParaRPr lang="en-US" sz="2000" dirty="0"/>
          </a:p>
          <a:p>
            <a:r>
              <a:rPr lang="en-US" sz="2000" b="1" dirty="0" smtClean="0"/>
              <a:t>$1 million </a:t>
            </a:r>
            <a:r>
              <a:rPr lang="en-US" sz="2000" dirty="0" smtClean="0"/>
              <a:t>= 10,000 x $100 bills weighs 10kg (22lb)</a:t>
            </a:r>
          </a:p>
          <a:p>
            <a:r>
              <a:rPr lang="en-US" sz="2000" dirty="0" smtClean="0"/>
              <a:t>6 stacks 20cm (7.9”) high requires suitcase 20x47x13cm  or 134cm</a:t>
            </a:r>
          </a:p>
          <a:p>
            <a:r>
              <a:rPr lang="en-US" sz="2000" dirty="0" smtClean="0"/>
              <a:t>(8”x 19” x 5.25” or 54”)</a:t>
            </a:r>
          </a:p>
          <a:p>
            <a:r>
              <a:rPr lang="en-US" sz="2000" b="1" dirty="0" smtClean="0"/>
              <a:t>United Economy Class Luggage </a:t>
            </a:r>
            <a:r>
              <a:rPr lang="en-US" sz="2000" dirty="0" smtClean="0"/>
              <a:t>23kg (50.75lb)  158cm (62.25”)</a:t>
            </a:r>
          </a:p>
          <a:p>
            <a:endParaRPr lang="en-US" sz="2000" dirty="0"/>
          </a:p>
          <a:p>
            <a:r>
              <a:rPr lang="en-US" sz="2000" b="1" dirty="0" smtClean="0"/>
              <a:t>Maximum $10,000</a:t>
            </a:r>
            <a:endParaRPr lang="en-US" sz="2000" dirty="0" smtClean="0"/>
          </a:p>
          <a:p>
            <a:r>
              <a:rPr lang="en-US" sz="2000" dirty="0" smtClean="0"/>
              <a:t>99 x $100 bills 1.1cm (.4”) thick and weighs 99g (3.5oz)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768618" y="148471"/>
            <a:ext cx="35308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ublik Light" charset="2"/>
                <a:cs typeface="Bublik Light" charset="2"/>
              </a:rPr>
              <a:t>Benjamin Franklin</a:t>
            </a:r>
            <a:endParaRPr lang="en-US" sz="3200" dirty="0">
              <a:latin typeface="Bublik Light" charset="2"/>
              <a:cs typeface="Bublik Light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971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dollarNo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86" y="867568"/>
            <a:ext cx="5486400" cy="238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1926" y="3433336"/>
            <a:ext cx="628020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SEIGNIORAGE</a:t>
            </a:r>
          </a:p>
          <a:p>
            <a:r>
              <a:rPr lang="en-US" dirty="0" smtClean="0"/>
              <a:t>Reserve currency of the world</a:t>
            </a:r>
          </a:p>
          <a:p>
            <a:r>
              <a:rPr lang="en-US" dirty="0" smtClean="0"/>
              <a:t>US Government can borrow against </a:t>
            </a:r>
            <a:r>
              <a:rPr lang="en-US" b="1" dirty="0" smtClean="0"/>
              <a:t>all the money in the world</a:t>
            </a:r>
          </a:p>
          <a:p>
            <a:r>
              <a:rPr lang="en-US" dirty="0" smtClean="0"/>
              <a:t>Other governments can only borrow against money within the country</a:t>
            </a:r>
          </a:p>
          <a:p>
            <a:r>
              <a:rPr lang="en-US" dirty="0" smtClean="0"/>
              <a:t>US currency circulates </a:t>
            </a:r>
            <a:r>
              <a:rPr lang="en-US" b="1" dirty="0" smtClean="0"/>
              <a:t>outside the country</a:t>
            </a:r>
          </a:p>
          <a:p>
            <a:r>
              <a:rPr lang="en-US" dirty="0" smtClean="0"/>
              <a:t>US has borrowed against the growth of terrorism and global crime</a:t>
            </a:r>
          </a:p>
          <a:p>
            <a:r>
              <a:rPr lang="en-US" dirty="0" smtClean="0"/>
              <a:t>Ideal currency for laundering</a:t>
            </a:r>
          </a:p>
          <a:p>
            <a:r>
              <a:rPr lang="en-US" dirty="0" smtClean="0"/>
              <a:t>The Federal Reserve prints $1b at a cost of $75,000 giving a profit of $.999925b or $999.925m or </a:t>
            </a:r>
            <a:r>
              <a:rPr lang="en-US" b="1" dirty="0" smtClean="0"/>
              <a:t>1,333,233%</a:t>
            </a:r>
            <a:r>
              <a:rPr lang="en-US" dirty="0" smtClean="0"/>
              <a:t>, assuming 7.5c/bill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8618" y="148471"/>
            <a:ext cx="35308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ublik Light" charset="2"/>
                <a:cs typeface="Bublik Light" charset="2"/>
              </a:rPr>
              <a:t>Benjamin Franklin</a:t>
            </a:r>
            <a:endParaRPr lang="en-US" sz="3200" dirty="0">
              <a:latin typeface="Bublik Light" charset="2"/>
              <a:cs typeface="Bublik Light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456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8618" y="148471"/>
            <a:ext cx="29357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ublik Light" charset="2"/>
                <a:cs typeface="Bublik Light" charset="2"/>
              </a:rPr>
              <a:t>Laundering 101</a:t>
            </a:r>
            <a:endParaRPr lang="en-US" sz="3200" dirty="0">
              <a:latin typeface="Bublik Light" charset="2"/>
              <a:cs typeface="Bublik Light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768" y="782091"/>
            <a:ext cx="7730420" cy="6109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Century Gothic"/>
                <a:cs typeface="Century Gothic"/>
              </a:rPr>
              <a:t>Under the Radar </a:t>
            </a:r>
            <a:r>
              <a:rPr lang="en-US" sz="2300" dirty="0" smtClean="0">
                <a:latin typeface="Century Gothic"/>
                <a:cs typeface="Century Gothic"/>
              </a:rPr>
              <a:t>– take $9,999 instead of $10,000, repeat 101 times</a:t>
            </a:r>
          </a:p>
          <a:p>
            <a:r>
              <a:rPr lang="en-US" sz="2300" b="1" dirty="0" smtClean="0">
                <a:latin typeface="Century Gothic"/>
                <a:cs typeface="Century Gothic"/>
              </a:rPr>
              <a:t>Smuggling</a:t>
            </a:r>
            <a:r>
              <a:rPr lang="en-US" sz="2300" dirty="0" smtClean="0">
                <a:latin typeface="Century Gothic"/>
                <a:cs typeface="Century Gothic"/>
              </a:rPr>
              <a:t> – hide 10,000 $100 bills in an ancient artifact</a:t>
            </a:r>
          </a:p>
          <a:p>
            <a:r>
              <a:rPr lang="en-US" sz="2300" b="1" dirty="0" smtClean="0">
                <a:latin typeface="Century Gothic"/>
                <a:cs typeface="Century Gothic"/>
              </a:rPr>
              <a:t>Blended Dollar </a:t>
            </a:r>
            <a:r>
              <a:rPr lang="en-US" sz="2300" dirty="0" smtClean="0">
                <a:latin typeface="Century Gothic"/>
                <a:cs typeface="Century Gothic"/>
              </a:rPr>
              <a:t>– mix in with cash from parking garage, strip club, tanning salon</a:t>
            </a:r>
          </a:p>
          <a:p>
            <a:r>
              <a:rPr lang="en-US" sz="2300" b="1" dirty="0" smtClean="0">
                <a:latin typeface="Century Gothic"/>
                <a:cs typeface="Century Gothic"/>
              </a:rPr>
              <a:t>Sneaky Trading </a:t>
            </a:r>
            <a:r>
              <a:rPr lang="en-US" sz="2300" dirty="0" smtClean="0">
                <a:latin typeface="Century Gothic"/>
                <a:cs typeface="Century Gothic"/>
              </a:rPr>
              <a:t>– over- or under-value invoices to conceal extra money</a:t>
            </a:r>
          </a:p>
          <a:p>
            <a:r>
              <a:rPr lang="en-US" sz="2300" b="1" dirty="0" smtClean="0">
                <a:latin typeface="Century Gothic"/>
                <a:cs typeface="Century Gothic"/>
              </a:rPr>
              <a:t>Shell Companies </a:t>
            </a:r>
            <a:r>
              <a:rPr lang="en-US" sz="2300" dirty="0" smtClean="0">
                <a:latin typeface="Century Gothic"/>
                <a:cs typeface="Century Gothic"/>
              </a:rPr>
              <a:t>– complex structure to obscure real ownership in different jurisdictions</a:t>
            </a:r>
          </a:p>
          <a:p>
            <a:r>
              <a:rPr lang="en-US" sz="2300" b="1" dirty="0" smtClean="0">
                <a:latin typeface="Century Gothic"/>
                <a:cs typeface="Century Gothic"/>
              </a:rPr>
              <a:t>Off-Shore Banking </a:t>
            </a:r>
            <a:r>
              <a:rPr lang="en-US" sz="2300" dirty="0" smtClean="0">
                <a:latin typeface="Century Gothic"/>
                <a:cs typeface="Century Gothic"/>
              </a:rPr>
              <a:t>– move between local and off-shore branches or related  banks in jurisdiction with lax laws and no tax</a:t>
            </a:r>
          </a:p>
          <a:p>
            <a:r>
              <a:rPr lang="en-US" sz="2300" b="1" dirty="0" smtClean="0">
                <a:latin typeface="Century Gothic"/>
                <a:cs typeface="Century Gothic"/>
              </a:rPr>
              <a:t>Generous FDI </a:t>
            </a:r>
            <a:r>
              <a:rPr lang="en-US" sz="2300" dirty="0" smtClean="0">
                <a:latin typeface="Century Gothic"/>
                <a:cs typeface="Century Gothic"/>
              </a:rPr>
              <a:t>– deposit money into foreign corporation in which you have a controlling interest, in low-tax country and move back as Foreign Direct Investment</a:t>
            </a:r>
          </a:p>
        </p:txBody>
      </p:sp>
    </p:spTree>
    <p:extLst>
      <p:ext uri="{BB962C8B-B14F-4D97-AF65-F5344CB8AC3E}">
        <p14:creationId xmlns:p14="http://schemas.microsoft.com/office/powerpoint/2010/main" val="384599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8618" y="148471"/>
            <a:ext cx="29883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ublik Light" charset="2"/>
                <a:cs typeface="Bublik Light" charset="2"/>
              </a:rPr>
              <a:t>Laundering 102</a:t>
            </a:r>
            <a:endParaRPr lang="en-US" sz="3200" dirty="0">
              <a:latin typeface="Bublik Light" charset="2"/>
              <a:cs typeface="Bublik Light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768" y="782091"/>
            <a:ext cx="773042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Personal Bank </a:t>
            </a:r>
            <a:r>
              <a:rPr lang="en-US" sz="2400" dirty="0" smtClean="0">
                <a:latin typeface="Century Gothic"/>
                <a:cs typeface="Century Gothic"/>
              </a:rPr>
              <a:t>– buy controlling interest in bank with lax controls and move money through your bank</a:t>
            </a:r>
          </a:p>
          <a:p>
            <a:r>
              <a:rPr lang="en-US" sz="2400" b="1" dirty="0" smtClean="0">
                <a:latin typeface="Century Gothic"/>
                <a:cs typeface="Century Gothic"/>
              </a:rPr>
              <a:t>Lucky Casino </a:t>
            </a:r>
            <a:r>
              <a:rPr lang="en-US" sz="2400" dirty="0" smtClean="0">
                <a:latin typeface="Century Gothic"/>
                <a:cs typeface="Century Gothic"/>
              </a:rPr>
              <a:t>– Buy chips, gamble some, cash the rest and get a check to claim as winnings</a:t>
            </a:r>
          </a:p>
          <a:p>
            <a:r>
              <a:rPr lang="en-US" sz="2400" b="1" dirty="0" smtClean="0">
                <a:latin typeface="Century Gothic"/>
                <a:cs typeface="Century Gothic"/>
              </a:rPr>
              <a:t>Real Estate </a:t>
            </a:r>
            <a:r>
              <a:rPr lang="en-US" sz="2400" dirty="0" smtClean="0">
                <a:latin typeface="Century Gothic"/>
                <a:cs typeface="Century Gothic"/>
              </a:rPr>
              <a:t>– using stand-over tactics buy a property for vastly less than market value, sell and keep proceeds as legitimate income</a:t>
            </a:r>
          </a:p>
          <a:p>
            <a:r>
              <a:rPr lang="en-US" sz="2400" b="1" dirty="0" smtClean="0">
                <a:latin typeface="Century Gothic"/>
                <a:cs typeface="Century Gothic"/>
              </a:rPr>
              <a:t>In-Trust Salaries </a:t>
            </a:r>
            <a:r>
              <a:rPr lang="en-US" sz="2400" dirty="0" smtClean="0">
                <a:latin typeface="Century Gothic"/>
                <a:cs typeface="Century Gothic"/>
              </a:rPr>
              <a:t>– pay salaries to unregistered employees without a contract for hazardous jobs and delay payment, keeping it in “trust” until death, then dissolve the trust</a:t>
            </a:r>
          </a:p>
          <a:p>
            <a:r>
              <a:rPr lang="en-US" sz="2400" b="1" dirty="0" smtClean="0">
                <a:latin typeface="Century Gothic"/>
                <a:cs typeface="Century Gothic"/>
              </a:rPr>
              <a:t>Loan Scheme </a:t>
            </a:r>
            <a:r>
              <a:rPr lang="en-US" sz="2400" dirty="0" smtClean="0">
                <a:latin typeface="Century Gothic"/>
                <a:cs typeface="Century Gothic"/>
              </a:rPr>
              <a:t>– loan yourself legitimate money from bank in which you have a controlling interest and pay back with illegal money</a:t>
            </a:r>
          </a:p>
        </p:txBody>
      </p:sp>
    </p:spTree>
    <p:extLst>
      <p:ext uri="{BB962C8B-B14F-4D97-AF65-F5344CB8AC3E}">
        <p14:creationId xmlns:p14="http://schemas.microsoft.com/office/powerpoint/2010/main" val="155694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keyourOwnDummies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152654">
            <a:off x="1988565" y="1160417"/>
            <a:ext cx="52170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>
                <a:solidFill>
                  <a:schemeClr val="bg1"/>
                </a:solidFill>
                <a:latin typeface="Euphemia UCAS"/>
                <a:cs typeface="Euphemia UCAS"/>
              </a:rPr>
              <a:t>G</a:t>
            </a:r>
            <a:r>
              <a:rPr lang="en-US" sz="4400" baseline="-25000" dirty="0" smtClean="0">
                <a:solidFill>
                  <a:schemeClr val="bg1"/>
                </a:solidFill>
                <a:latin typeface="Euphemia UCAS"/>
                <a:cs typeface="Euphemia UCAS"/>
              </a:rPr>
              <a:t>L</a:t>
            </a:r>
            <a:r>
              <a:rPr lang="en-US" sz="3300" dirty="0" smtClean="0">
                <a:solidFill>
                  <a:schemeClr val="bg1"/>
                </a:solidFill>
                <a:latin typeface="Euphemia UCAS"/>
                <a:cs typeface="Euphemia UCAS"/>
              </a:rPr>
              <a:t>OB</a:t>
            </a:r>
            <a:r>
              <a:rPr lang="en-US" sz="4400" baseline="30000" dirty="0" smtClean="0">
                <a:solidFill>
                  <a:schemeClr val="bg1"/>
                </a:solidFill>
                <a:latin typeface="Euphemia UCAS"/>
                <a:cs typeface="Euphemia UCAS"/>
              </a:rPr>
              <a:t>A</a:t>
            </a:r>
            <a:r>
              <a:rPr lang="en-US" sz="3300" dirty="0" smtClean="0">
                <a:solidFill>
                  <a:schemeClr val="bg1"/>
                </a:solidFill>
                <a:latin typeface="Euphemia UCAS"/>
                <a:cs typeface="Euphemia UCAS"/>
              </a:rPr>
              <a:t>L</a:t>
            </a:r>
            <a:r>
              <a:rPr lang="en-US" sz="3000" dirty="0" smtClean="0">
                <a:solidFill>
                  <a:schemeClr val="bg1"/>
                </a:solidFill>
                <a:latin typeface="Euphemia UCAS"/>
                <a:cs typeface="Euphemia UCAS"/>
              </a:rPr>
              <a:t> </a:t>
            </a:r>
            <a:r>
              <a:rPr lang="en-US" sz="4400" baseline="-25000" dirty="0" smtClean="0">
                <a:solidFill>
                  <a:schemeClr val="bg1"/>
                </a:solidFill>
                <a:latin typeface="Euphemia UCAS"/>
                <a:cs typeface="Euphemia UCAS"/>
              </a:rPr>
              <a:t>C</a:t>
            </a:r>
            <a:r>
              <a:rPr lang="en-US" sz="3000" dirty="0" smtClean="0">
                <a:solidFill>
                  <a:schemeClr val="bg1"/>
                </a:solidFill>
                <a:latin typeface="Euphemia UCAS"/>
                <a:cs typeface="Euphemia UCAS"/>
              </a:rPr>
              <a:t>R</a:t>
            </a:r>
            <a:r>
              <a:rPr lang="en-US" sz="4800" baseline="-25000" dirty="0" smtClean="0">
                <a:solidFill>
                  <a:schemeClr val="bg1"/>
                </a:solidFill>
                <a:latin typeface="Euphemia UCAS"/>
                <a:cs typeface="Euphemia UCAS"/>
              </a:rPr>
              <a:t>I</a:t>
            </a:r>
            <a:r>
              <a:rPr lang="en-US" sz="4400" baseline="30000" dirty="0" smtClean="0">
                <a:solidFill>
                  <a:schemeClr val="bg1"/>
                </a:solidFill>
                <a:latin typeface="Euphemia UCAS"/>
                <a:cs typeface="Euphemia UCAS"/>
              </a:rPr>
              <a:t>M</a:t>
            </a:r>
            <a:r>
              <a:rPr lang="en-US" sz="3000" dirty="0" smtClean="0">
                <a:solidFill>
                  <a:schemeClr val="bg1"/>
                </a:solidFill>
                <a:latin typeface="Euphemia UCAS"/>
                <a:cs typeface="Euphemia UCAS"/>
              </a:rPr>
              <a:t>E NE</a:t>
            </a:r>
            <a:r>
              <a:rPr lang="en-US" sz="4800" baseline="30000" dirty="0" smtClean="0">
                <a:solidFill>
                  <a:schemeClr val="bg1"/>
                </a:solidFill>
                <a:latin typeface="Euphemia UCAS"/>
                <a:cs typeface="Euphemia UCAS"/>
              </a:rPr>
              <a:t>T</a:t>
            </a:r>
            <a:r>
              <a:rPr lang="en-US" sz="3000" dirty="0" smtClean="0">
                <a:solidFill>
                  <a:schemeClr val="bg1"/>
                </a:solidFill>
                <a:latin typeface="Euphemia UCAS"/>
                <a:cs typeface="Euphemia UCAS"/>
              </a:rPr>
              <a:t>WO</a:t>
            </a:r>
            <a:r>
              <a:rPr lang="en-US" sz="4800" baseline="-25000" dirty="0" smtClean="0">
                <a:solidFill>
                  <a:schemeClr val="bg1"/>
                </a:solidFill>
                <a:latin typeface="Euphemia UCAS"/>
                <a:cs typeface="Euphemia UCAS"/>
              </a:rPr>
              <a:t>R</a:t>
            </a:r>
            <a:r>
              <a:rPr lang="en-US" sz="3000" dirty="0" smtClean="0">
                <a:solidFill>
                  <a:schemeClr val="bg1"/>
                </a:solidFill>
                <a:latin typeface="Euphemia UCAS"/>
                <a:cs typeface="Euphemia UCAS"/>
              </a:rPr>
              <a:t>KS</a:t>
            </a:r>
            <a:endParaRPr lang="en-US" sz="3000" dirty="0">
              <a:solidFill>
                <a:schemeClr val="bg1"/>
              </a:solidFill>
              <a:latin typeface="Euphemia UCAS"/>
              <a:cs typeface="Euphemia UCAS"/>
            </a:endParaRPr>
          </a:p>
        </p:txBody>
      </p:sp>
    </p:spTree>
    <p:extLst>
      <p:ext uri="{BB962C8B-B14F-4D97-AF65-F5344CB8AC3E}">
        <p14:creationId xmlns:p14="http://schemas.microsoft.com/office/powerpoint/2010/main" val="244332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569" y="2016933"/>
            <a:ext cx="1172386" cy="74487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8762" y="1105095"/>
            <a:ext cx="1172386" cy="74487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06470" y="1105095"/>
            <a:ext cx="1172386" cy="744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DRUGS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9711" y="1120585"/>
            <a:ext cx="1172386" cy="744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68654" y="1107547"/>
            <a:ext cx="1172386" cy="74487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CONFLICT</a:t>
            </a:r>
          </a:p>
          <a:p>
            <a:pPr algn="ctr"/>
            <a:r>
              <a:rPr lang="en-US" dirty="0" smtClean="0"/>
              <a:t>GEMS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4321" y="1105095"/>
            <a:ext cx="1172386" cy="74487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ANIMALS</a:t>
            </a:r>
          </a:p>
          <a:p>
            <a:pPr algn="ctr"/>
            <a:r>
              <a:rPr lang="en-US" dirty="0" smtClean="0"/>
              <a:t>PARTS</a:t>
            </a:r>
            <a:endParaRPr lang="en-US" dirty="0"/>
          </a:p>
        </p:txBody>
      </p:sp>
      <p:pic>
        <p:nvPicPr>
          <p:cNvPr id="10" name="Picture 9" descr="100dollarNot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56" y="2326853"/>
            <a:ext cx="1892914" cy="82341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1" name="Rectangle 10"/>
          <p:cNvSpPr/>
          <p:nvPr/>
        </p:nvSpPr>
        <p:spPr>
          <a:xfrm>
            <a:off x="5605471" y="3383644"/>
            <a:ext cx="1172386" cy="744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ARMY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3895" y="3383644"/>
            <a:ext cx="1404421" cy="744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POLITICIANS</a:t>
            </a:r>
            <a:endParaRPr lang="en-US" dirty="0"/>
          </a:p>
        </p:txBody>
      </p:sp>
      <p:pic>
        <p:nvPicPr>
          <p:cNvPr id="13" name="Picture 12" descr="100dollarNo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56" y="4459228"/>
            <a:ext cx="1892914" cy="8234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15564" y="5751379"/>
            <a:ext cx="1166280" cy="744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ISLANDS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556621" y="5757406"/>
            <a:ext cx="1270086" cy="744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COUNTRIES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558128" y="3535005"/>
            <a:ext cx="1172386" cy="744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WEAPONS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81594" y="5757406"/>
            <a:ext cx="1306722" cy="744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MANSIONS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14242" y="5757406"/>
            <a:ext cx="1599818" cy="744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SPORTS CARS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09893" y="5739168"/>
            <a:ext cx="1172386" cy="744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YACHTS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76352" y="3388034"/>
            <a:ext cx="1929552" cy="7448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BANKS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9" idx="2"/>
            <a:endCxn id="10" idx="0"/>
          </p:cNvCxnSpPr>
          <p:nvPr/>
        </p:nvCxnSpPr>
        <p:spPr>
          <a:xfrm flipH="1">
            <a:off x="4425313" y="1849965"/>
            <a:ext cx="1815201" cy="476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  <a:endCxn id="10" idx="0"/>
          </p:cNvCxnSpPr>
          <p:nvPr/>
        </p:nvCxnSpPr>
        <p:spPr>
          <a:xfrm flipH="1">
            <a:off x="4425313" y="1852417"/>
            <a:ext cx="3329534" cy="474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3"/>
            <a:endCxn id="10" idx="1"/>
          </p:cNvCxnSpPr>
          <p:nvPr/>
        </p:nvCxnSpPr>
        <p:spPr>
          <a:xfrm>
            <a:off x="1434955" y="2389368"/>
            <a:ext cx="2043901" cy="349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  <a:endCxn id="10" idx="0"/>
          </p:cNvCxnSpPr>
          <p:nvPr/>
        </p:nvCxnSpPr>
        <p:spPr>
          <a:xfrm>
            <a:off x="1434955" y="1849965"/>
            <a:ext cx="2990358" cy="476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2"/>
            <a:endCxn id="10" idx="0"/>
          </p:cNvCxnSpPr>
          <p:nvPr/>
        </p:nvCxnSpPr>
        <p:spPr>
          <a:xfrm>
            <a:off x="4405904" y="1865455"/>
            <a:ext cx="19409" cy="461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2"/>
            <a:endCxn id="10" idx="0"/>
          </p:cNvCxnSpPr>
          <p:nvPr/>
        </p:nvCxnSpPr>
        <p:spPr>
          <a:xfrm>
            <a:off x="2892663" y="1849965"/>
            <a:ext cx="1532650" cy="476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2"/>
            <a:endCxn id="13" idx="0"/>
          </p:cNvCxnSpPr>
          <p:nvPr/>
        </p:nvCxnSpPr>
        <p:spPr>
          <a:xfrm>
            <a:off x="4425313" y="3150271"/>
            <a:ext cx="0" cy="1308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3"/>
            <a:endCxn id="11" idx="2"/>
          </p:cNvCxnSpPr>
          <p:nvPr/>
        </p:nvCxnSpPr>
        <p:spPr>
          <a:xfrm flipV="1">
            <a:off x="5371770" y="4128514"/>
            <a:ext cx="819894" cy="742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3"/>
            <a:endCxn id="16" idx="2"/>
          </p:cNvCxnSpPr>
          <p:nvPr/>
        </p:nvCxnSpPr>
        <p:spPr>
          <a:xfrm flipV="1">
            <a:off x="5371770" y="4279875"/>
            <a:ext cx="2772551" cy="591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1"/>
            <a:endCxn id="20" idx="2"/>
          </p:cNvCxnSpPr>
          <p:nvPr/>
        </p:nvCxnSpPr>
        <p:spPr>
          <a:xfrm flipH="1" flipV="1">
            <a:off x="3441128" y="4132904"/>
            <a:ext cx="37728" cy="738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3" idx="1"/>
            <a:endCxn id="12" idx="2"/>
          </p:cNvCxnSpPr>
          <p:nvPr/>
        </p:nvCxnSpPr>
        <p:spPr>
          <a:xfrm flipH="1" flipV="1">
            <a:off x="1386106" y="4128514"/>
            <a:ext cx="2092750" cy="742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3" idx="2"/>
            <a:endCxn id="17" idx="0"/>
          </p:cNvCxnSpPr>
          <p:nvPr/>
        </p:nvCxnSpPr>
        <p:spPr>
          <a:xfrm flipH="1">
            <a:off x="1434955" y="5282646"/>
            <a:ext cx="2990358" cy="474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3" idx="2"/>
            <a:endCxn id="18" idx="0"/>
          </p:cNvCxnSpPr>
          <p:nvPr/>
        </p:nvCxnSpPr>
        <p:spPr>
          <a:xfrm flipH="1">
            <a:off x="3114151" y="5282646"/>
            <a:ext cx="1311162" cy="474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3" idx="2"/>
            <a:endCxn id="14" idx="0"/>
          </p:cNvCxnSpPr>
          <p:nvPr/>
        </p:nvCxnSpPr>
        <p:spPr>
          <a:xfrm>
            <a:off x="4425313" y="5282646"/>
            <a:ext cx="273391" cy="468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3" idx="2"/>
            <a:endCxn id="15" idx="0"/>
          </p:cNvCxnSpPr>
          <p:nvPr/>
        </p:nvCxnSpPr>
        <p:spPr>
          <a:xfrm>
            <a:off x="4425313" y="5282646"/>
            <a:ext cx="1766351" cy="474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3" idx="2"/>
            <a:endCxn id="19" idx="0"/>
          </p:cNvCxnSpPr>
          <p:nvPr/>
        </p:nvCxnSpPr>
        <p:spPr>
          <a:xfrm>
            <a:off x="4425313" y="5282646"/>
            <a:ext cx="3170773" cy="456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754847" y="1993692"/>
            <a:ext cx="1172386" cy="74487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LUMBER</a:t>
            </a:r>
            <a:endParaRPr lang="en-US" dirty="0"/>
          </a:p>
        </p:txBody>
      </p:sp>
      <p:cxnSp>
        <p:nvCxnSpPr>
          <p:cNvPr id="70" name="Straight Arrow Connector 69"/>
          <p:cNvCxnSpPr>
            <a:stCxn id="68" idx="1"/>
            <a:endCxn id="10" idx="3"/>
          </p:cNvCxnSpPr>
          <p:nvPr/>
        </p:nvCxnSpPr>
        <p:spPr>
          <a:xfrm flipH="1">
            <a:off x="5371770" y="2366127"/>
            <a:ext cx="2383077" cy="372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163189" y="201795"/>
            <a:ext cx="69323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ublik Light" charset="2"/>
                <a:cs typeface="Bublik Light" charset="2"/>
              </a:rPr>
              <a:t>Global Crime Network Design Basics</a:t>
            </a:r>
            <a:endParaRPr lang="en-US" sz="3200" dirty="0">
              <a:latin typeface="Bublik Light" charset="2"/>
              <a:cs typeface="Bublik Light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877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OfGlobalCr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9144000" cy="58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7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409" y="123958"/>
            <a:ext cx="6151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ublik Light" charset="2"/>
                <a:cs typeface="Bublik Light" charset="2"/>
              </a:rPr>
              <a:t>Ecofeminism </a:t>
            </a:r>
            <a:r>
              <a:rPr lang="en-US" sz="2800" b="1" dirty="0" smtClean="0">
                <a:latin typeface="Bublik Light" charset="2"/>
                <a:cs typeface="Bublik Light" charset="2"/>
              </a:rPr>
              <a:t>and Scientific Discourse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380" y="1004068"/>
            <a:ext cx="6100725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ublik Light" charset="2"/>
                <a:cs typeface="Bublik Light" charset="2"/>
              </a:rPr>
              <a:t>Maria </a:t>
            </a:r>
            <a:r>
              <a:rPr lang="en-US" sz="2400" b="1" dirty="0" err="1" smtClean="0">
                <a:latin typeface="Bublik Light" charset="2"/>
                <a:cs typeface="Bublik Light" charset="2"/>
              </a:rPr>
              <a:t>Mies</a:t>
            </a:r>
            <a:r>
              <a:rPr lang="en-US" sz="2400" b="1" dirty="0" smtClean="0">
                <a:latin typeface="Bublik Light" charset="2"/>
                <a:cs typeface="Bublik Light" charset="2"/>
              </a:rPr>
              <a:t> </a:t>
            </a:r>
            <a:r>
              <a:rPr lang="en-US" sz="2400" dirty="0" smtClean="0">
                <a:latin typeface="Bublik Light" charset="2"/>
                <a:cs typeface="Bublik Light" charset="2"/>
              </a:rPr>
              <a:t>(1931 -)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A German Professor of Sociology and feminist writer and author, with </a:t>
            </a:r>
            <a:r>
              <a:rPr lang="en-US" dirty="0" err="1" smtClean="0">
                <a:latin typeface="Century Gothic"/>
                <a:cs typeface="Century Gothic"/>
              </a:rPr>
              <a:t>Vandana</a:t>
            </a:r>
            <a:r>
              <a:rPr lang="en-US" dirty="0" smtClean="0">
                <a:latin typeface="Century Gothic"/>
                <a:cs typeface="Century Gothic"/>
              </a:rPr>
              <a:t> Shiva of </a:t>
            </a:r>
            <a:r>
              <a:rPr lang="en-US" i="1" dirty="0" smtClean="0">
                <a:latin typeface="Century Gothic"/>
                <a:cs typeface="Century Gothic"/>
              </a:rPr>
              <a:t>Ecofeminism</a:t>
            </a:r>
            <a:r>
              <a:rPr lang="en-US" i="1" dirty="0" smtClean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1993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 smtClean="0">
              <a:latin typeface="Bublik Light" charset="2"/>
              <a:cs typeface="Bublik Light" charset="2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Argue </a:t>
            </a:r>
            <a:r>
              <a:rPr lang="en-US" dirty="0" smtClean="0">
                <a:latin typeface="Century Gothic"/>
                <a:cs typeface="Century Gothic"/>
              </a:rPr>
              <a:t>that modern scientific discourse </a:t>
            </a:r>
            <a:r>
              <a:rPr lang="en-US" dirty="0">
                <a:latin typeface="Century Gothic"/>
                <a:cs typeface="Century Gothic"/>
              </a:rPr>
              <a:t>as a projection of Western </a:t>
            </a:r>
            <a:r>
              <a:rPr lang="en-US" dirty="0" smtClean="0">
                <a:latin typeface="Century Gothic"/>
                <a:cs typeface="Century Gothic"/>
              </a:rPr>
              <a:t>male </a:t>
            </a:r>
            <a:r>
              <a:rPr lang="en-US" dirty="0" smtClean="0">
                <a:latin typeface="Century Gothic"/>
                <a:cs typeface="Century Gothic"/>
              </a:rPr>
              <a:t>values: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b="1" dirty="0" smtClean="0">
                <a:latin typeface="Century Gothic"/>
                <a:cs typeface="Century Gothic"/>
              </a:rPr>
              <a:t>Medicalization of Childbirth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smtClean="0">
                <a:latin typeface="Century Gothic"/>
                <a:cs typeface="Century Gothic"/>
              </a:rPr>
              <a:t>displaces </a:t>
            </a:r>
            <a:r>
              <a:rPr lang="en-US" dirty="0" smtClean="0">
                <a:latin typeface="Century Gothic"/>
                <a:cs typeface="Century Gothic"/>
              </a:rPr>
              <a:t>the </a:t>
            </a:r>
            <a:r>
              <a:rPr lang="en-US" dirty="0" smtClean="0">
                <a:latin typeface="Century Gothic"/>
                <a:cs typeface="Century Gothic"/>
              </a:rPr>
              <a:t>midwife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b="1" dirty="0" smtClean="0">
                <a:latin typeface="Century Gothic"/>
                <a:cs typeface="Century Gothic"/>
              </a:rPr>
              <a:t>Industrialization of Plant Reproduction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smtClean="0">
                <a:latin typeface="Century Gothic"/>
                <a:cs typeface="Century Gothic"/>
              </a:rPr>
              <a:t>makes </a:t>
            </a:r>
            <a:r>
              <a:rPr lang="en-US" dirty="0" smtClean="0">
                <a:latin typeface="Century Gothic"/>
                <a:cs typeface="Century Gothic"/>
              </a:rPr>
              <a:t>the cycle of life technologically dependent e.g. terminator gene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Patriarchal </a:t>
            </a:r>
            <a:r>
              <a:rPr lang="en-US" dirty="0" smtClean="0">
                <a:latin typeface="Century Gothic"/>
                <a:cs typeface="Century Gothic"/>
              </a:rPr>
              <a:t>Dominance (PD) </a:t>
            </a:r>
            <a:r>
              <a:rPr lang="en-US" dirty="0" smtClean="0">
                <a:latin typeface="Century Gothic"/>
                <a:cs typeface="Century Gothic"/>
              </a:rPr>
              <a:t>relies on reinforcement of binary opposites (e.g. culture/nature) through religious and scientific constructs and therefore marginalizing dialectic </a:t>
            </a:r>
            <a:r>
              <a:rPr lang="en-US" dirty="0" smtClean="0">
                <a:latin typeface="Century Gothic"/>
                <a:cs typeface="Century Gothic"/>
              </a:rPr>
              <a:t>thinking</a:t>
            </a: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4" name="Picture 3" descr="MariaM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8" y="1106128"/>
            <a:ext cx="1712421" cy="2169067"/>
          </a:xfrm>
          <a:prstGeom prst="rect">
            <a:avLst/>
          </a:prstGeom>
        </p:spPr>
      </p:pic>
      <p:pic>
        <p:nvPicPr>
          <p:cNvPr id="5" name="Picture 4" descr="ecofemini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8" y="3582890"/>
            <a:ext cx="1757545" cy="27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5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ublik Light" charset="2"/>
                <a:cs typeface="Bublik Light" charset="2"/>
              </a:rPr>
              <a:t>What did we learn?</a:t>
            </a:r>
            <a:endParaRPr lang="en-US" dirty="0">
              <a:latin typeface="Bublik Light" charset="2"/>
              <a:cs typeface="Bublik Light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450" y="1709307"/>
            <a:ext cx="891802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Those in power use their power to stay in power</a:t>
            </a:r>
          </a:p>
          <a:p>
            <a:endParaRPr lang="en-US" sz="2000" dirty="0">
              <a:latin typeface="Century Gothic"/>
              <a:cs typeface="Century Gothic"/>
            </a:endParaRP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Effort will always be needed to maintain Women’s Rights</a:t>
            </a:r>
          </a:p>
          <a:p>
            <a:endParaRPr lang="en-US" sz="2000" dirty="0">
              <a:latin typeface="Century Gothic"/>
              <a:cs typeface="Century Gothic"/>
            </a:endParaRPr>
          </a:p>
          <a:p>
            <a:pPr lvl="1"/>
            <a:r>
              <a:rPr lang="en-US" sz="2000" dirty="0" smtClean="0">
                <a:latin typeface="Century Gothic"/>
                <a:cs typeface="Century Gothic"/>
              </a:rPr>
              <a:t>Corollary: Don’t take past achievements for granted</a:t>
            </a:r>
          </a:p>
          <a:p>
            <a:endParaRPr lang="en-US" sz="2000" dirty="0">
              <a:latin typeface="Century Gothic"/>
              <a:cs typeface="Century Gothic"/>
            </a:endParaRP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Effort will always be needed to maintain Protection of the Environment</a:t>
            </a:r>
          </a:p>
          <a:p>
            <a:endParaRPr lang="en-US" sz="2000" dirty="0">
              <a:latin typeface="Century Gothic"/>
              <a:cs typeface="Century Gothic"/>
            </a:endParaRPr>
          </a:p>
          <a:p>
            <a:pPr lvl="1"/>
            <a:r>
              <a:rPr lang="en-US" sz="2000" dirty="0" smtClean="0">
                <a:latin typeface="Century Gothic"/>
                <a:cs typeface="Century Gothic"/>
              </a:rPr>
              <a:t>Corollary: Don’t take past achievements for granted</a:t>
            </a:r>
          </a:p>
          <a:p>
            <a:endParaRPr lang="en-US" sz="2000" dirty="0">
              <a:latin typeface="Century Gothic"/>
              <a:cs typeface="Century Gothic"/>
            </a:endParaRPr>
          </a:p>
          <a:p>
            <a:endParaRPr lang="en-US" sz="2000" dirty="0" smtClean="0">
              <a:latin typeface="Century Gothic"/>
              <a:cs typeface="Century Gothic"/>
            </a:endParaRPr>
          </a:p>
          <a:p>
            <a:r>
              <a:rPr lang="en-US" sz="2000" dirty="0" smtClean="0">
                <a:latin typeface="Century Gothic"/>
                <a:cs typeface="Century Gothic"/>
              </a:rPr>
              <a:t>To be continued…</a:t>
            </a:r>
            <a:endParaRPr lang="en-U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769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yran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4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ublik Light" charset="2"/>
                <a:cs typeface="Bublik Light" charset="2"/>
              </a:rPr>
              <a:t>Questions?</a:t>
            </a:r>
            <a:endParaRPr lang="en-US" dirty="0">
              <a:latin typeface="Bublik Light" charset="2"/>
              <a:cs typeface="Bublik Light" charset="2"/>
            </a:endParaRPr>
          </a:p>
        </p:txBody>
      </p:sp>
      <p:pic>
        <p:nvPicPr>
          <p:cNvPr id="3" name="Picture 2" descr="question_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9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6455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ublik Light" charset="2"/>
                <a:cs typeface="Bublik Light" charset="2"/>
              </a:rPr>
              <a:t>Deep Ecology</a:t>
            </a:r>
            <a:endParaRPr lang="en-US" dirty="0">
              <a:latin typeface="Bublik Light" charset="2"/>
              <a:cs typeface="Bublik Light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8954" y="805490"/>
            <a:ext cx="670629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dirty="0" smtClean="0">
                <a:latin typeface="Century Gothic"/>
                <a:cs typeface="Century Gothic"/>
              </a:rPr>
              <a:t>Coined by Norwegian philosopher, </a:t>
            </a:r>
            <a:r>
              <a:rPr lang="en-US" b="1" dirty="0" smtClean="0">
                <a:latin typeface="Century Gothic"/>
                <a:cs typeface="Century Gothic"/>
              </a:rPr>
              <a:t>Arne </a:t>
            </a:r>
            <a:r>
              <a:rPr lang="en-US" b="1" dirty="0" err="1" smtClean="0">
                <a:latin typeface="Century Gothic"/>
                <a:cs typeface="Century Gothic"/>
              </a:rPr>
              <a:t>Naess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1973; </a:t>
            </a:r>
            <a:r>
              <a:rPr lang="en-US" i="1" dirty="0" smtClean="0">
                <a:latin typeface="Century Gothic"/>
                <a:cs typeface="Century Gothic"/>
              </a:rPr>
              <a:t>The shallow and the deep, long-range ecology movement</a:t>
            </a:r>
            <a:endParaRPr lang="en-US" dirty="0">
              <a:latin typeface="Century Gothic"/>
              <a:cs typeface="Century Gothic"/>
            </a:endParaRPr>
          </a:p>
          <a:p>
            <a:pPr>
              <a:spcBef>
                <a:spcPts val="800"/>
              </a:spcBef>
            </a:pPr>
            <a:r>
              <a:rPr lang="en-US" dirty="0" smtClean="0">
                <a:latin typeface="Century Gothic"/>
                <a:cs typeface="Century Gothic"/>
              </a:rPr>
              <a:t>Roots: </a:t>
            </a:r>
            <a:r>
              <a:rPr lang="en-US" b="1" dirty="0" smtClean="0">
                <a:latin typeface="Century Gothic"/>
                <a:cs typeface="Century Gothic"/>
              </a:rPr>
              <a:t>Baruch Spinoza</a:t>
            </a:r>
            <a:r>
              <a:rPr lang="en-US" dirty="0" smtClean="0">
                <a:latin typeface="Century Gothic"/>
                <a:cs typeface="Century Gothic"/>
              </a:rPr>
              <a:t>, Jewish-Dutch, Quintessential Philosopher</a:t>
            </a:r>
          </a:p>
          <a:p>
            <a:pPr>
              <a:spcBef>
                <a:spcPts val="800"/>
              </a:spcBef>
            </a:pPr>
            <a:r>
              <a:rPr lang="en-US" dirty="0" smtClean="0">
                <a:latin typeface="Century Gothic"/>
                <a:cs typeface="Century Gothic"/>
              </a:rPr>
              <a:t>Examines </a:t>
            </a:r>
            <a:r>
              <a:rPr lang="en-US" dirty="0">
                <a:latin typeface="Century Gothic"/>
                <a:cs typeface="Century Gothic"/>
              </a:rPr>
              <a:t>deeply the actual reality of humanity’s relationship with natural world; </a:t>
            </a:r>
            <a:endParaRPr lang="en-US" dirty="0" smtClean="0">
              <a:latin typeface="Century Gothic"/>
              <a:cs typeface="Century Gothic"/>
            </a:endParaRPr>
          </a:p>
          <a:p>
            <a:pPr>
              <a:spcBef>
                <a:spcPts val="800"/>
              </a:spcBef>
            </a:pPr>
            <a:r>
              <a:rPr lang="en-US" b="1" dirty="0">
                <a:latin typeface="Century Gothic"/>
                <a:cs typeface="Century Gothic"/>
              </a:rPr>
              <a:t>A</a:t>
            </a:r>
            <a:r>
              <a:rPr lang="en-US" b="1" dirty="0" smtClean="0">
                <a:latin typeface="Century Gothic"/>
                <a:cs typeface="Century Gothic"/>
              </a:rPr>
              <a:t>nti</a:t>
            </a:r>
            <a:r>
              <a:rPr lang="en-US" b="1" dirty="0">
                <a:latin typeface="Century Gothic"/>
                <a:cs typeface="Century Gothic"/>
              </a:rPr>
              <a:t>-thesis </a:t>
            </a:r>
            <a:r>
              <a:rPr lang="en-US" dirty="0">
                <a:latin typeface="Century Gothic"/>
                <a:cs typeface="Century Gothic"/>
              </a:rPr>
              <a:t>of </a:t>
            </a:r>
            <a:r>
              <a:rPr lang="en-US" i="1" dirty="0" smtClean="0">
                <a:latin typeface="Century Gothic"/>
                <a:cs typeface="Century Gothic"/>
              </a:rPr>
              <a:t>anthropocentrism, consumerism, industrialism, </a:t>
            </a:r>
            <a:r>
              <a:rPr lang="en-US" dirty="0" smtClean="0">
                <a:latin typeface="Century Gothic"/>
                <a:cs typeface="Century Gothic"/>
              </a:rPr>
              <a:t>and</a:t>
            </a:r>
            <a:r>
              <a:rPr lang="en-US" i="1" dirty="0" smtClean="0">
                <a:latin typeface="Century Gothic"/>
                <a:cs typeface="Century Gothic"/>
              </a:rPr>
              <a:t> materialism</a:t>
            </a:r>
            <a:endParaRPr lang="en-US" dirty="0">
              <a:latin typeface="Century Gothic"/>
              <a:cs typeface="Century Gothic"/>
            </a:endParaRPr>
          </a:p>
          <a:p>
            <a:pPr>
              <a:spcBef>
                <a:spcPts val="800"/>
              </a:spcBef>
            </a:pPr>
            <a:r>
              <a:rPr lang="en-US" dirty="0" smtClean="0">
                <a:latin typeface="Century Gothic"/>
                <a:cs typeface="Century Gothic"/>
              </a:rPr>
              <a:t>Advocacy of the inherent worth of the biotic and abiotic, regardless of their instrumental utility to human needs</a:t>
            </a:r>
            <a:endParaRPr lang="en-US" dirty="0">
              <a:latin typeface="Century Gothic"/>
              <a:cs typeface="Century Gothic"/>
            </a:endParaRPr>
          </a:p>
          <a:p>
            <a:pPr>
              <a:spcBef>
                <a:spcPts val="800"/>
              </a:spcBef>
            </a:pPr>
            <a:r>
              <a:rPr lang="en-US" dirty="0" smtClean="0">
                <a:latin typeface="Century Gothic"/>
                <a:cs typeface="Century Gothic"/>
              </a:rPr>
              <a:t>Complex inter-relationships in which organisms depend on each other </a:t>
            </a:r>
            <a:endParaRPr lang="en-US" dirty="0">
              <a:latin typeface="Century Gothic"/>
              <a:cs typeface="Century Gothic"/>
            </a:endParaRPr>
          </a:p>
          <a:p>
            <a:pPr>
              <a:spcBef>
                <a:spcPts val="800"/>
              </a:spcBef>
            </a:pPr>
            <a:r>
              <a:rPr lang="en-US" dirty="0" smtClean="0">
                <a:latin typeface="Century Gothic"/>
                <a:cs typeface="Century Gothic"/>
              </a:rPr>
              <a:t>Fosters </a:t>
            </a:r>
            <a:r>
              <a:rPr lang="en-US" b="1" dirty="0" smtClean="0">
                <a:latin typeface="Century Gothic"/>
                <a:cs typeface="Century Gothic"/>
              </a:rPr>
              <a:t>ethics</a:t>
            </a:r>
            <a:r>
              <a:rPr lang="en-US" dirty="0" smtClean="0">
                <a:latin typeface="Century Gothic"/>
                <a:cs typeface="Century Gothic"/>
              </a:rPr>
              <a:t> of: </a:t>
            </a:r>
            <a:r>
              <a:rPr lang="en-US" i="1" dirty="0" smtClean="0">
                <a:latin typeface="Century Gothic"/>
                <a:cs typeface="Century Gothic"/>
              </a:rPr>
              <a:t>preservation</a:t>
            </a:r>
            <a:r>
              <a:rPr lang="en-US" dirty="0" smtClean="0">
                <a:latin typeface="Century Gothic"/>
                <a:cs typeface="Century Gothic"/>
              </a:rPr>
              <a:t>; </a:t>
            </a:r>
            <a:r>
              <a:rPr lang="en-US" i="1" dirty="0" smtClean="0">
                <a:latin typeface="Century Gothic"/>
                <a:cs typeface="Century Gothic"/>
              </a:rPr>
              <a:t>human population control</a:t>
            </a:r>
            <a:r>
              <a:rPr lang="en-US" dirty="0" smtClean="0">
                <a:latin typeface="Century Gothic"/>
                <a:cs typeface="Century Gothic"/>
              </a:rPr>
              <a:t>; </a:t>
            </a:r>
            <a:r>
              <a:rPr lang="en-US" i="1" dirty="0" smtClean="0">
                <a:latin typeface="Century Gothic"/>
                <a:cs typeface="Century Gothic"/>
              </a:rPr>
              <a:t>reduced footprint</a:t>
            </a:r>
            <a:endParaRPr lang="en-US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 descr="Arne_Naes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r="16717"/>
          <a:stretch/>
        </p:blipFill>
        <p:spPr>
          <a:xfrm>
            <a:off x="0" y="888534"/>
            <a:ext cx="2160257" cy="1864659"/>
          </a:xfrm>
          <a:prstGeom prst="rect">
            <a:avLst/>
          </a:prstGeom>
        </p:spPr>
      </p:pic>
      <p:pic>
        <p:nvPicPr>
          <p:cNvPr id="7" name="Picture 6" descr="Spinoz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74510"/>
            <a:ext cx="2160257" cy="27859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260" y="2646363"/>
            <a:ext cx="1479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Arne </a:t>
            </a:r>
            <a:r>
              <a:rPr lang="en-US" dirty="0" err="1" smtClean="0"/>
              <a:t>Naess</a:t>
            </a:r>
            <a:endParaRPr lang="en-US" dirty="0" smtClean="0"/>
          </a:p>
          <a:p>
            <a:pPr algn="ctr"/>
            <a:r>
              <a:rPr lang="en-US" dirty="0" smtClean="0"/>
              <a:t>(1912 – 2009)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1732" y="6065537"/>
            <a:ext cx="1618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Baruch Spinoza</a:t>
            </a:r>
          </a:p>
          <a:p>
            <a:pPr algn="ctr"/>
            <a:r>
              <a:rPr lang="en-US" dirty="0" smtClean="0"/>
              <a:t>(1632 - 1677)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4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829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Bublik Light" charset="2"/>
                <a:cs typeface="Bublik Light" charset="2"/>
              </a:rPr>
              <a:t>Ecofeminist</a:t>
            </a:r>
            <a:r>
              <a:rPr lang="en-US" sz="4800" dirty="0" smtClean="0">
                <a:latin typeface="Bublik Light" charset="2"/>
                <a:cs typeface="Bublik Light" charset="2"/>
              </a:rPr>
              <a:t> Response</a:t>
            </a:r>
            <a:endParaRPr lang="en-US" sz="4800" dirty="0">
              <a:latin typeface="Bublik Light" charset="2"/>
              <a:cs typeface="Bublik Light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95" y="3109995"/>
            <a:ext cx="1479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Marti </a:t>
            </a:r>
            <a:r>
              <a:rPr lang="en-US" dirty="0" err="1" smtClean="0"/>
              <a:t>Kheel</a:t>
            </a:r>
            <a:endParaRPr lang="en-US" dirty="0" smtClean="0"/>
          </a:p>
          <a:p>
            <a:pPr algn="ctr"/>
            <a:r>
              <a:rPr lang="en-US" dirty="0" smtClean="0"/>
              <a:t>(1948 – 2011)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0302" y="917742"/>
            <a:ext cx="6593161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Marti </a:t>
            </a:r>
            <a:r>
              <a:rPr lang="en-US" b="1" dirty="0" err="1" smtClean="0">
                <a:latin typeface="Century Gothic"/>
                <a:cs typeface="Century Gothic"/>
              </a:rPr>
              <a:t>Kheel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— Vegan </a:t>
            </a:r>
            <a:r>
              <a:rPr lang="en-US" dirty="0" err="1" smtClean="0">
                <a:latin typeface="Century Gothic"/>
                <a:cs typeface="Century Gothic"/>
              </a:rPr>
              <a:t>Ecofeminist</a:t>
            </a:r>
            <a:r>
              <a:rPr lang="en-US" dirty="0" smtClean="0">
                <a:latin typeface="Century Gothic"/>
                <a:cs typeface="Century Gothic"/>
              </a:rPr>
              <a:t>, Animal Rights advocate — </a:t>
            </a:r>
            <a:r>
              <a:rPr lang="en-US" i="1" dirty="0" smtClean="0">
                <a:latin typeface="Century Gothic"/>
                <a:cs typeface="Century Gothic"/>
              </a:rPr>
              <a:t>Nature Ethics: An </a:t>
            </a:r>
            <a:r>
              <a:rPr lang="en-US" i="1" dirty="0" err="1" smtClean="0">
                <a:latin typeface="Century Gothic"/>
                <a:cs typeface="Century Gothic"/>
              </a:rPr>
              <a:t>Ecofeminist</a:t>
            </a:r>
            <a:r>
              <a:rPr lang="en-US" i="1" dirty="0" smtClean="0">
                <a:latin typeface="Century Gothic"/>
                <a:cs typeface="Century Gothic"/>
              </a:rPr>
              <a:t> Perspective</a:t>
            </a:r>
            <a:r>
              <a:rPr lang="en-US" dirty="0" smtClean="0">
                <a:latin typeface="Century Gothic"/>
                <a:cs typeface="Century Gothic"/>
              </a:rPr>
              <a:t> 2007 — UC Berkeley Professor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Too much emphasis on the whole at expense of individual being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b="1" dirty="0" smtClean="0">
                <a:latin typeface="Century Gothic"/>
                <a:cs typeface="Century Gothic"/>
              </a:rPr>
              <a:t>Karen J Warren </a:t>
            </a:r>
            <a:r>
              <a:rPr lang="en-US" dirty="0" smtClean="0">
                <a:latin typeface="Century Gothic"/>
                <a:cs typeface="Century Gothic"/>
              </a:rPr>
              <a:t>— Philosophy Professor — </a:t>
            </a:r>
            <a:r>
              <a:rPr lang="en-US" i="1" dirty="0" err="1" smtClean="0">
                <a:latin typeface="Century Gothic"/>
                <a:cs typeface="Century Gothic"/>
              </a:rPr>
              <a:t>Ecofeminist</a:t>
            </a:r>
            <a:r>
              <a:rPr lang="en-US" i="1" dirty="0" smtClean="0">
                <a:latin typeface="Century Gothic"/>
                <a:cs typeface="Century Gothic"/>
              </a:rPr>
              <a:t> philosophy: A Western perspective on what it is and why it matters</a:t>
            </a:r>
            <a:r>
              <a:rPr lang="en-US" dirty="0" smtClean="0">
                <a:latin typeface="Century Gothic"/>
                <a:cs typeface="Century Gothic"/>
              </a:rPr>
              <a:t> 2000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Domination of women tethered conceptually and historically to domination of environment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Embraces interconnectedness of living world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Anti-racism, -</a:t>
            </a:r>
            <a:r>
              <a:rPr lang="en-US" dirty="0" err="1" smtClean="0">
                <a:latin typeface="Century Gothic"/>
                <a:cs typeface="Century Gothic"/>
              </a:rPr>
              <a:t>speciesism</a:t>
            </a:r>
            <a:r>
              <a:rPr lang="en-US" dirty="0" smtClean="0">
                <a:latin typeface="Century Gothic"/>
                <a:cs typeface="Century Gothic"/>
              </a:rPr>
              <a:t>, -sexism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Anthropocentrism based on flawed and outmoded value structure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 smtClean="0">
              <a:latin typeface="Century Gothic"/>
              <a:cs typeface="Century Gothic"/>
            </a:endParaRPr>
          </a:p>
          <a:p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95" y="5940812"/>
            <a:ext cx="162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Karen J Warren</a:t>
            </a:r>
          </a:p>
          <a:p>
            <a:pPr algn="ctr"/>
            <a:r>
              <a:rPr lang="en-US" dirty="0" smtClean="0"/>
              <a:t>(1947 – )</a:t>
            </a:r>
            <a:endParaRPr lang="en-US" dirty="0"/>
          </a:p>
        </p:txBody>
      </p:sp>
      <p:pic>
        <p:nvPicPr>
          <p:cNvPr id="6" name="Picture 5" descr="MartiKhee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5" y="919098"/>
            <a:ext cx="1705857" cy="2262115"/>
          </a:xfrm>
          <a:prstGeom prst="rect">
            <a:avLst/>
          </a:prstGeom>
        </p:spPr>
      </p:pic>
      <p:pic>
        <p:nvPicPr>
          <p:cNvPr id="7" name="Picture 6" descr="KarenJWarr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2" y="3744456"/>
            <a:ext cx="17145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3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8942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Bublik Light" charset="2"/>
                <a:cs typeface="Bublik Light" charset="2"/>
              </a:rPr>
              <a:t>Econfeminist</a:t>
            </a:r>
            <a:r>
              <a:rPr lang="en-US" b="1" dirty="0" smtClean="0">
                <a:latin typeface="Bublik Light" charset="2"/>
                <a:cs typeface="Bublik Light" charset="2"/>
              </a:rPr>
              <a:t> Agents</a:t>
            </a:r>
            <a:endParaRPr lang="en-US" b="1" dirty="0">
              <a:latin typeface="Bublik Light" charset="2"/>
              <a:cs typeface="Bublik Light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260" y="1175149"/>
            <a:ext cx="862915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i="1" dirty="0">
                <a:latin typeface="Century Gothic"/>
                <a:cs typeface="Century Gothic"/>
              </a:rPr>
              <a:t>Conscientization</a:t>
            </a:r>
            <a:r>
              <a:rPr lang="en-US" sz="2000" dirty="0">
                <a:latin typeface="Century Gothic"/>
                <a:cs typeface="Century Gothic"/>
              </a:rPr>
              <a:t> – </a:t>
            </a:r>
            <a:r>
              <a:rPr lang="en-US" sz="2000" b="1" dirty="0">
                <a:latin typeface="Century Gothic"/>
                <a:cs typeface="Century Gothic"/>
              </a:rPr>
              <a:t>Sharon </a:t>
            </a:r>
            <a:r>
              <a:rPr lang="en-US" sz="2000" b="1" dirty="0" err="1">
                <a:latin typeface="Century Gothic"/>
                <a:cs typeface="Century Gothic"/>
              </a:rPr>
              <a:t>Beder</a:t>
            </a:r>
            <a:endParaRPr lang="en-US" sz="2000" b="1" dirty="0">
              <a:latin typeface="Century Gothic"/>
              <a:cs typeface="Century Gothic"/>
            </a:endParaRPr>
          </a:p>
          <a:p>
            <a:pPr>
              <a:lnSpc>
                <a:spcPct val="200000"/>
              </a:lnSpc>
            </a:pPr>
            <a:r>
              <a:rPr lang="en-US" sz="2000" i="1" dirty="0" smtClean="0">
                <a:latin typeface="Century Gothic"/>
                <a:cs typeface="Century Gothic"/>
              </a:rPr>
              <a:t>Silent Spring </a:t>
            </a:r>
            <a:r>
              <a:rPr lang="en-US" sz="2000" dirty="0"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latin typeface="Century Gothic"/>
                <a:cs typeface="Century Gothic"/>
              </a:rPr>
              <a:t>Rachel Carson</a:t>
            </a:r>
          </a:p>
          <a:p>
            <a:pPr>
              <a:lnSpc>
                <a:spcPct val="200000"/>
              </a:lnSpc>
            </a:pPr>
            <a:r>
              <a:rPr lang="en-US" sz="2000" i="1" dirty="0" smtClean="0">
                <a:latin typeface="Century Gothic"/>
                <a:cs typeface="Century Gothic"/>
              </a:rPr>
              <a:t>Leakey's Angels </a:t>
            </a:r>
            <a:r>
              <a:rPr lang="en-US" sz="2000" dirty="0" smtClean="0">
                <a:latin typeface="Century Gothic"/>
                <a:cs typeface="Century Gothic"/>
              </a:rPr>
              <a:t>– </a:t>
            </a:r>
            <a:r>
              <a:rPr lang="en-US" sz="2000" b="1" dirty="0" smtClean="0">
                <a:latin typeface="Century Gothic"/>
                <a:cs typeface="Century Gothic"/>
              </a:rPr>
              <a:t>Dian </a:t>
            </a:r>
            <a:r>
              <a:rPr lang="en-US" sz="2000" b="1" dirty="0" err="1" smtClean="0">
                <a:latin typeface="Century Gothic"/>
                <a:cs typeface="Century Gothic"/>
              </a:rPr>
              <a:t>Fossey</a:t>
            </a:r>
            <a:r>
              <a:rPr lang="en-US" sz="2000" dirty="0" smtClean="0">
                <a:latin typeface="Century Gothic"/>
                <a:cs typeface="Century Gothic"/>
              </a:rPr>
              <a:t>, </a:t>
            </a:r>
            <a:r>
              <a:rPr lang="en-US" sz="2000" b="1" dirty="0" smtClean="0">
                <a:latin typeface="Century Gothic"/>
                <a:cs typeface="Century Gothic"/>
              </a:rPr>
              <a:t>Jane </a:t>
            </a:r>
            <a:r>
              <a:rPr lang="en-US" sz="2000" b="1" dirty="0" err="1" smtClean="0">
                <a:latin typeface="Century Gothic"/>
                <a:cs typeface="Century Gothic"/>
              </a:rPr>
              <a:t>Goodall</a:t>
            </a:r>
            <a:r>
              <a:rPr lang="en-US" sz="2000" dirty="0" smtClean="0">
                <a:latin typeface="Century Gothic"/>
                <a:cs typeface="Century Gothic"/>
              </a:rPr>
              <a:t>, </a:t>
            </a:r>
            <a:r>
              <a:rPr lang="en-US" sz="2000" b="1" dirty="0" err="1" smtClean="0">
                <a:latin typeface="Century Gothic"/>
                <a:cs typeface="Century Gothic"/>
              </a:rPr>
              <a:t>Birut</a:t>
            </a:r>
            <a:r>
              <a:rPr lang="en-US" sz="2000" b="1" dirty="0" err="1" smtClean="0">
                <a:latin typeface="Century Gothic"/>
                <a:cs typeface="Century Gothic"/>
              </a:rPr>
              <a:t>é</a:t>
            </a:r>
            <a:r>
              <a:rPr lang="en-US" sz="2000" b="1" dirty="0" smtClean="0"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latin typeface="Century Gothic"/>
                <a:cs typeface="Century Gothic"/>
              </a:rPr>
              <a:t>Galdikas</a:t>
            </a:r>
            <a:endParaRPr lang="en-US" sz="2000" b="1" dirty="0" smtClean="0">
              <a:latin typeface="Century Gothic"/>
              <a:cs typeface="Century Gothic"/>
            </a:endParaRPr>
          </a:p>
          <a:p>
            <a:pPr>
              <a:lnSpc>
                <a:spcPct val="200000"/>
              </a:lnSpc>
            </a:pPr>
            <a:r>
              <a:rPr lang="en-US" sz="2000" i="1" dirty="0" smtClean="0">
                <a:latin typeface="Century Gothic"/>
                <a:cs typeface="Century Gothic"/>
              </a:rPr>
              <a:t>Canopy Women </a:t>
            </a:r>
            <a:r>
              <a:rPr lang="en-US" sz="2000" dirty="0" smtClean="0">
                <a:latin typeface="Century Gothic"/>
                <a:cs typeface="Century Gothic"/>
              </a:rPr>
              <a:t>– </a:t>
            </a:r>
            <a:r>
              <a:rPr lang="en-US" sz="2000" b="1" dirty="0" smtClean="0">
                <a:latin typeface="Century Gothic"/>
                <a:cs typeface="Century Gothic"/>
              </a:rPr>
              <a:t>Julia Butterfly-Hill</a:t>
            </a:r>
            <a:r>
              <a:rPr lang="en-US" sz="2000" dirty="0" smtClean="0">
                <a:latin typeface="Century Gothic"/>
                <a:cs typeface="Century Gothic"/>
              </a:rPr>
              <a:t>, </a:t>
            </a:r>
            <a:r>
              <a:rPr lang="en-US" sz="2000" b="1" dirty="0" smtClean="0">
                <a:latin typeface="Century Gothic"/>
                <a:cs typeface="Century Gothic"/>
              </a:rPr>
              <a:t>Meg </a:t>
            </a:r>
            <a:r>
              <a:rPr lang="en-US" sz="2000" b="1" dirty="0" err="1" smtClean="0">
                <a:latin typeface="Century Gothic"/>
                <a:cs typeface="Century Gothic"/>
              </a:rPr>
              <a:t>Loman</a:t>
            </a:r>
            <a:r>
              <a:rPr lang="en-US" sz="2000" dirty="0" smtClean="0">
                <a:latin typeface="Century Gothic"/>
                <a:cs typeface="Century Gothic"/>
              </a:rPr>
              <a:t>, </a:t>
            </a:r>
            <a:r>
              <a:rPr lang="en-US" sz="2000" b="1" dirty="0" err="1" smtClean="0">
                <a:latin typeface="Century Gothic"/>
                <a:cs typeface="Century Gothic"/>
              </a:rPr>
              <a:t>Nalini</a:t>
            </a:r>
            <a:r>
              <a:rPr lang="en-US" sz="2000" b="1" dirty="0" smtClean="0"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latin typeface="Century Gothic"/>
                <a:cs typeface="Century Gothic"/>
              </a:rPr>
              <a:t>Nadkarni</a:t>
            </a:r>
            <a:endParaRPr lang="en-US" sz="2000" b="1" dirty="0" smtClean="0">
              <a:latin typeface="Century Gothic"/>
              <a:cs typeface="Century Gothic"/>
            </a:endParaRPr>
          </a:p>
          <a:p>
            <a:pPr>
              <a:lnSpc>
                <a:spcPct val="200000"/>
              </a:lnSpc>
            </a:pPr>
            <a:r>
              <a:rPr lang="en-US" sz="2000" i="1" dirty="0" smtClean="0">
                <a:latin typeface="Century Gothic"/>
                <a:cs typeface="Century Gothic"/>
              </a:rPr>
              <a:t>Food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>
                <a:latin typeface="Century Gothic"/>
                <a:cs typeface="Century Gothic"/>
              </a:rPr>
              <a:t>– </a:t>
            </a:r>
            <a:r>
              <a:rPr lang="en-US" sz="2000" b="1" dirty="0">
                <a:latin typeface="Century Gothic"/>
                <a:cs typeface="Century Gothic"/>
              </a:rPr>
              <a:t>Ellen Gustafson</a:t>
            </a:r>
            <a:r>
              <a:rPr lang="en-US" sz="2000" dirty="0">
                <a:latin typeface="Century Gothic"/>
                <a:cs typeface="Century Gothic"/>
              </a:rPr>
              <a:t>, </a:t>
            </a:r>
            <a:r>
              <a:rPr lang="en-US" sz="2000" b="1" dirty="0">
                <a:latin typeface="Century Gothic"/>
                <a:cs typeface="Century Gothic"/>
              </a:rPr>
              <a:t>Carolyn Steel</a:t>
            </a:r>
            <a:r>
              <a:rPr lang="en-US" sz="2000" dirty="0">
                <a:latin typeface="Century Gothic"/>
                <a:cs typeface="Century Gothic"/>
              </a:rPr>
              <a:t>, </a:t>
            </a:r>
            <a:r>
              <a:rPr lang="en-US" sz="2000" b="1" dirty="0">
                <a:latin typeface="Century Gothic"/>
                <a:cs typeface="Century Gothic"/>
              </a:rPr>
              <a:t>Ann Cooper</a:t>
            </a:r>
            <a:r>
              <a:rPr lang="en-US" sz="2000" dirty="0">
                <a:latin typeface="Century Gothic"/>
                <a:cs typeface="Century Gothic"/>
              </a:rPr>
              <a:t>, </a:t>
            </a:r>
            <a:r>
              <a:rPr lang="en-US" sz="2000" b="1" dirty="0">
                <a:latin typeface="Century Gothic"/>
                <a:cs typeface="Century Gothic"/>
              </a:rPr>
              <a:t>Louise Fresco</a:t>
            </a:r>
          </a:p>
          <a:p>
            <a:pPr>
              <a:lnSpc>
                <a:spcPct val="200000"/>
              </a:lnSpc>
            </a:pPr>
            <a:r>
              <a:rPr lang="en-US" sz="2000" i="1" dirty="0" smtClean="0">
                <a:latin typeface="Century Gothic"/>
                <a:cs typeface="Century Gothic"/>
              </a:rPr>
              <a:t>Environmental Terrorism</a:t>
            </a:r>
            <a:r>
              <a:rPr lang="en-US" sz="2000" dirty="0" smtClean="0">
                <a:latin typeface="Century Gothic"/>
                <a:cs typeface="Century Gothic"/>
              </a:rPr>
              <a:t> – </a:t>
            </a:r>
            <a:r>
              <a:rPr lang="en-US" sz="2000" b="1" dirty="0" smtClean="0">
                <a:latin typeface="Century Gothic"/>
                <a:cs typeface="Century Gothic"/>
              </a:rPr>
              <a:t>Loretta </a:t>
            </a:r>
            <a:r>
              <a:rPr lang="en-US" sz="2000" b="1" dirty="0" err="1" smtClean="0">
                <a:latin typeface="Century Gothic"/>
                <a:cs typeface="Century Gothic"/>
              </a:rPr>
              <a:t>Napoleoni</a:t>
            </a:r>
            <a:endParaRPr lang="en-US" sz="2000" b="1" dirty="0" smtClean="0">
              <a:latin typeface="Century Gothic"/>
              <a:cs typeface="Century Gothic"/>
            </a:endParaRPr>
          </a:p>
          <a:p>
            <a:pPr>
              <a:lnSpc>
                <a:spcPct val="200000"/>
              </a:lnSpc>
            </a:pPr>
            <a:r>
              <a:rPr lang="en-US" sz="2000" i="1" dirty="0" smtClean="0">
                <a:latin typeface="Century Gothic"/>
                <a:cs typeface="Century Gothic"/>
              </a:rPr>
              <a:t>Sex Slavery &amp; Trafficking </a:t>
            </a:r>
            <a:r>
              <a:rPr lang="en-US" sz="2000" dirty="0" smtClean="0">
                <a:latin typeface="Century Gothic"/>
                <a:cs typeface="Century Gothic"/>
              </a:rPr>
              <a:t>– </a:t>
            </a:r>
            <a:r>
              <a:rPr lang="en-US" sz="2000" b="1" dirty="0" smtClean="0">
                <a:latin typeface="Century Gothic"/>
                <a:cs typeface="Century Gothic"/>
              </a:rPr>
              <a:t>Lisa Kristine</a:t>
            </a:r>
            <a:r>
              <a:rPr lang="en-US" sz="2000" dirty="0" smtClean="0">
                <a:latin typeface="Century Gothic"/>
                <a:cs typeface="Century Gothic"/>
              </a:rPr>
              <a:t>, </a:t>
            </a:r>
            <a:r>
              <a:rPr lang="en-US" sz="2000" b="1" dirty="0" err="1" smtClean="0">
                <a:latin typeface="Century Gothic"/>
                <a:cs typeface="Century Gothic"/>
              </a:rPr>
              <a:t>Sunitha</a:t>
            </a:r>
            <a:r>
              <a:rPr lang="en-US" sz="2000" b="1" dirty="0" smtClean="0">
                <a:latin typeface="Century Gothic"/>
                <a:cs typeface="Century Gothic"/>
              </a:rPr>
              <a:t> Krishnan</a:t>
            </a:r>
          </a:p>
          <a:p>
            <a:pPr>
              <a:lnSpc>
                <a:spcPct val="200000"/>
              </a:lnSpc>
            </a:pPr>
            <a:r>
              <a:rPr lang="en-US" sz="2000" i="1" dirty="0" smtClean="0">
                <a:latin typeface="Century Gothic"/>
                <a:cs typeface="Century Gothic"/>
              </a:rPr>
              <a:t>Bioweapons</a:t>
            </a:r>
            <a:r>
              <a:rPr lang="en-US" sz="2000" dirty="0" smtClean="0">
                <a:latin typeface="Century Gothic"/>
                <a:cs typeface="Century Gothic"/>
              </a:rPr>
              <a:t> – </a:t>
            </a:r>
            <a:r>
              <a:rPr lang="en-US" sz="2000" b="1" dirty="0" err="1" smtClean="0">
                <a:latin typeface="Century Gothic"/>
                <a:cs typeface="Century Gothic"/>
              </a:rPr>
              <a:t>Pardis</a:t>
            </a:r>
            <a:r>
              <a:rPr lang="en-US" sz="2000" b="1" dirty="0" smtClean="0"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latin typeface="Century Gothic"/>
                <a:cs typeface="Century Gothic"/>
              </a:rPr>
              <a:t>Sabeti</a:t>
            </a:r>
            <a:r>
              <a:rPr lang="en-US" sz="2000" dirty="0" smtClean="0">
                <a:latin typeface="Century Gothic"/>
                <a:cs typeface="Century Gothic"/>
              </a:rPr>
              <a:t>, </a:t>
            </a:r>
            <a:r>
              <a:rPr lang="en-US" sz="2000" b="1" dirty="0" smtClean="0">
                <a:latin typeface="Century Gothic"/>
                <a:cs typeface="Century Gothic"/>
              </a:rPr>
              <a:t>Jeanne Guillemin</a:t>
            </a:r>
            <a:endParaRPr lang="en-US" b="1" dirty="0" smtClean="0">
              <a:latin typeface="Century Gothic"/>
              <a:cs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1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8942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Bublik Light" charset="2"/>
                <a:cs typeface="Bublik Light" charset="2"/>
              </a:rPr>
              <a:t>Environmental Issues</a:t>
            </a:r>
            <a:endParaRPr lang="en-US" b="1" dirty="0">
              <a:latin typeface="Bublik Light" charset="2"/>
              <a:cs typeface="Bublik Light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560" y="1175149"/>
            <a:ext cx="862915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i="1" dirty="0" smtClean="0">
                <a:latin typeface="Century Gothic"/>
                <a:cs typeface="Century Gothic"/>
              </a:rPr>
              <a:t>P</a:t>
            </a:r>
            <a:r>
              <a:rPr lang="en-US" sz="2000" i="1" dirty="0" smtClean="0">
                <a:latin typeface="Century Gothic"/>
                <a:cs typeface="Century Gothic"/>
              </a:rPr>
              <a:t>esticides, Bioaccumulation, Extinction, Health Issues, Resistance</a:t>
            </a:r>
            <a:endParaRPr lang="en-US" sz="2000" b="1" dirty="0">
              <a:latin typeface="Century Gothic"/>
              <a:cs typeface="Century Gothic"/>
            </a:endParaRPr>
          </a:p>
          <a:p>
            <a:pPr>
              <a:lnSpc>
                <a:spcPct val="200000"/>
              </a:lnSpc>
            </a:pPr>
            <a:r>
              <a:rPr lang="en-US" sz="2400" i="1" dirty="0" smtClean="0">
                <a:latin typeface="Century Gothic"/>
                <a:cs typeface="Century Gothic"/>
              </a:rPr>
              <a:t>E</a:t>
            </a:r>
            <a:r>
              <a:rPr lang="en-US" sz="2000" i="1" dirty="0" smtClean="0">
                <a:latin typeface="Century Gothic"/>
                <a:cs typeface="Century Gothic"/>
              </a:rPr>
              <a:t>ndangered Species, Poaching, Illicit Global Trade, CITES </a:t>
            </a:r>
          </a:p>
          <a:p>
            <a:pPr>
              <a:lnSpc>
                <a:spcPct val="200000"/>
              </a:lnSpc>
            </a:pPr>
            <a:r>
              <a:rPr lang="en-US" sz="2400" i="1" dirty="0" smtClean="0">
                <a:latin typeface="Century Gothic"/>
                <a:cs typeface="Century Gothic"/>
              </a:rPr>
              <a:t>F</a:t>
            </a:r>
            <a:r>
              <a:rPr lang="en-US" sz="2000" i="1" dirty="0" smtClean="0">
                <a:latin typeface="Century Gothic"/>
                <a:cs typeface="Century Gothic"/>
              </a:rPr>
              <a:t>orests, Oxygen, Carbon Sequestration, Hydrology, Microclimate</a:t>
            </a:r>
          </a:p>
          <a:p>
            <a:pPr>
              <a:lnSpc>
                <a:spcPct val="200000"/>
              </a:lnSpc>
            </a:pPr>
            <a:r>
              <a:rPr lang="en-US" sz="2400" i="1" dirty="0" smtClean="0">
                <a:latin typeface="Century Gothic"/>
                <a:cs typeface="Century Gothic"/>
              </a:rPr>
              <a:t>F</a:t>
            </a:r>
            <a:r>
              <a:rPr lang="en-US" sz="2000" i="1" dirty="0" smtClean="0">
                <a:latin typeface="Century Gothic"/>
                <a:cs typeface="Century Gothic"/>
              </a:rPr>
              <a:t>ood Safety, GMO, Growth Hormones, Antibiotics, Animal Rights</a:t>
            </a:r>
            <a:endParaRPr lang="en-US" sz="2000" b="1" dirty="0">
              <a:latin typeface="Century Gothic"/>
              <a:cs typeface="Century Gothic"/>
            </a:endParaRPr>
          </a:p>
          <a:p>
            <a:pPr>
              <a:lnSpc>
                <a:spcPct val="200000"/>
              </a:lnSpc>
            </a:pPr>
            <a:r>
              <a:rPr lang="en-US" sz="2400" i="1" dirty="0" smtClean="0">
                <a:latin typeface="Century Gothic"/>
                <a:cs typeface="Century Gothic"/>
              </a:rPr>
              <a:t>E</a:t>
            </a:r>
            <a:r>
              <a:rPr lang="en-US" sz="2000" i="1" dirty="0" smtClean="0">
                <a:latin typeface="Century Gothic"/>
                <a:cs typeface="Century Gothic"/>
              </a:rPr>
              <a:t>nvironmental Terrorism, Dumping, Conflict Resources, Poaching</a:t>
            </a:r>
            <a:endParaRPr lang="en-US" sz="2000" b="1" dirty="0" smtClean="0">
              <a:latin typeface="Century Gothic"/>
              <a:cs typeface="Century Gothic"/>
            </a:endParaRPr>
          </a:p>
          <a:p>
            <a:pPr>
              <a:lnSpc>
                <a:spcPct val="200000"/>
              </a:lnSpc>
            </a:pPr>
            <a:r>
              <a:rPr lang="en-US" sz="2400" i="1" dirty="0" smtClean="0">
                <a:latin typeface="Century Gothic"/>
                <a:cs typeface="Century Gothic"/>
              </a:rPr>
              <a:t>S</a:t>
            </a:r>
            <a:r>
              <a:rPr lang="en-US" sz="2000" i="1" dirty="0" smtClean="0">
                <a:latin typeface="Century Gothic"/>
                <a:cs typeface="Century Gothic"/>
              </a:rPr>
              <a:t>ex Slavery &amp; Trafficking, Global Crime, Money Laundering</a:t>
            </a:r>
            <a:endParaRPr lang="en-US" sz="2000" b="1" dirty="0" smtClean="0">
              <a:latin typeface="Century Gothic"/>
              <a:cs typeface="Century Gothic"/>
            </a:endParaRPr>
          </a:p>
          <a:p>
            <a:pPr>
              <a:lnSpc>
                <a:spcPct val="200000"/>
              </a:lnSpc>
            </a:pPr>
            <a:r>
              <a:rPr lang="en-US" sz="2400" i="1" dirty="0" smtClean="0">
                <a:latin typeface="Century Gothic"/>
                <a:cs typeface="Century Gothic"/>
              </a:rPr>
              <a:t>B</a:t>
            </a:r>
            <a:r>
              <a:rPr lang="en-US" sz="2000" i="1" dirty="0" smtClean="0">
                <a:latin typeface="Century Gothic"/>
                <a:cs typeface="Century Gothic"/>
              </a:rPr>
              <a:t>ioweapons</a:t>
            </a:r>
            <a:r>
              <a:rPr lang="en-US" sz="2000" dirty="0" smtClean="0">
                <a:latin typeface="Century Gothic"/>
                <a:cs typeface="Century Gothic"/>
              </a:rPr>
              <a:t>, Genomics, HGT, Synthetic Bacteria, Delivery</a:t>
            </a:r>
            <a:endParaRPr lang="en-US" b="1" dirty="0" smtClean="0">
              <a:latin typeface="Century Gothic"/>
              <a:cs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4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Bublik Light" charset="2"/>
                <a:cs typeface="Bublik Light" charset="2"/>
              </a:rPr>
              <a:t>DDT</a:t>
            </a:r>
            <a:endParaRPr lang="en-US" sz="6600" dirty="0">
              <a:latin typeface="Bublik Light" charset="2"/>
              <a:cs typeface="Bublik Light" charset="2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Pesticide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212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7396</TotalTime>
  <Words>1637</Words>
  <Application>Microsoft Macintosh PowerPoint</Application>
  <PresentationFormat>On-screen Show (4:3)</PresentationFormat>
  <Paragraphs>266</Paragraphs>
  <Slides>42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Ecofeminism: Actors and Issues</vt:lpstr>
      <vt:lpstr>Outline</vt:lpstr>
      <vt:lpstr>PowerPoint Presentation</vt:lpstr>
      <vt:lpstr>PowerPoint Presentation</vt:lpstr>
      <vt:lpstr>Deep Ecology</vt:lpstr>
      <vt:lpstr>Ecofeminist Response</vt:lpstr>
      <vt:lpstr>Econfeminist Agents</vt:lpstr>
      <vt:lpstr>Environmental Issues</vt:lpstr>
      <vt:lpstr>DDT</vt:lpstr>
      <vt:lpstr>PowerPoint Presentation</vt:lpstr>
      <vt:lpstr>PowerPoint Presentation</vt:lpstr>
      <vt:lpstr>DDT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Rachel Carson</vt:lpstr>
      <vt:lpstr>PowerPoint Presentation</vt:lpstr>
      <vt:lpstr>PowerPoint Presentation</vt:lpstr>
      <vt:lpstr>PowerPoint Presentation</vt:lpstr>
      <vt:lpstr>Endangered Species</vt:lpstr>
      <vt:lpstr>PowerPoint Presentation</vt:lpstr>
      <vt:lpstr>PowerPoint Presentation</vt:lpstr>
      <vt:lpstr>PowerPoint Presentation</vt:lpstr>
      <vt:lpstr>Sharon Beder</vt:lpstr>
      <vt:lpstr>PowerPoint Presentation</vt:lpstr>
      <vt:lpstr>Global Crime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we learn?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Glyn RImmington</dc:creator>
  <cp:lastModifiedBy>Glyn RImmington</cp:lastModifiedBy>
  <cp:revision>85</cp:revision>
  <dcterms:created xsi:type="dcterms:W3CDTF">2013-04-18T21:29:54Z</dcterms:created>
  <dcterms:modified xsi:type="dcterms:W3CDTF">2013-05-20T02:46:38Z</dcterms:modified>
</cp:coreProperties>
</file>