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81" r:id="rId2"/>
    <p:sldId id="279" r:id="rId3"/>
    <p:sldId id="280" r:id="rId4"/>
    <p:sldId id="256" r:id="rId5"/>
    <p:sldId id="271" r:id="rId6"/>
    <p:sldId id="2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91" r:id="rId17"/>
    <p:sldId id="269" r:id="rId18"/>
    <p:sldId id="290" r:id="rId19"/>
    <p:sldId id="288" r:id="rId20"/>
    <p:sldId id="289" r:id="rId21"/>
    <p:sldId id="335" r:id="rId22"/>
    <p:sldId id="268" r:id="rId23"/>
    <p:sldId id="283" r:id="rId24"/>
    <p:sldId id="284" r:id="rId25"/>
    <p:sldId id="285" r:id="rId26"/>
    <p:sldId id="286" r:id="rId27"/>
    <p:sldId id="274" r:id="rId28"/>
    <p:sldId id="275" r:id="rId29"/>
    <p:sldId id="287" r:id="rId30"/>
    <p:sldId id="276" r:id="rId31"/>
    <p:sldId id="277" r:id="rId32"/>
    <p:sldId id="278" r:id="rId33"/>
    <p:sldId id="314" r:id="rId34"/>
    <p:sldId id="292" r:id="rId35"/>
    <p:sldId id="294" r:id="rId36"/>
    <p:sldId id="295" r:id="rId37"/>
    <p:sldId id="299" r:id="rId38"/>
    <p:sldId id="336" r:id="rId39"/>
    <p:sldId id="337" r:id="rId40"/>
    <p:sldId id="300" r:id="rId41"/>
    <p:sldId id="301" r:id="rId42"/>
    <p:sldId id="302" r:id="rId43"/>
    <p:sldId id="304" r:id="rId44"/>
    <p:sldId id="305" r:id="rId45"/>
    <p:sldId id="306" r:id="rId46"/>
    <p:sldId id="308" r:id="rId47"/>
    <p:sldId id="309" r:id="rId48"/>
    <p:sldId id="310" r:id="rId49"/>
    <p:sldId id="311" r:id="rId50"/>
    <p:sldId id="312" r:id="rId51"/>
    <p:sldId id="313" r:id="rId52"/>
    <p:sldId id="272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9" r:id="rId67"/>
    <p:sldId id="330" r:id="rId68"/>
    <p:sldId id="331" r:id="rId69"/>
    <p:sldId id="332" r:id="rId70"/>
    <p:sldId id="338" r:id="rId71"/>
    <p:sldId id="334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3614B-9B43-4776-83F8-AB652201CAD7}" type="datetimeFigureOut">
              <a:rPr lang="en-US" smtClean="0"/>
              <a:t>1/21/15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70ABF-6BAC-4C98-85B5-27956364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0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70ABF-6BAC-4C98-85B5-27956364E1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0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Support of </a:t>
            </a:r>
            <a:r>
              <a:rPr lang="en-US" i="1" dirty="0" smtClean="0"/>
              <a:t>Friends of Sister Cities, Inc</a:t>
            </a:r>
            <a:r>
              <a:rPr lang="en-US" dirty="0" smtClean="0"/>
              <a:t>. P.O. Box 47242 Wichita, KS 67201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70ABF-6BAC-4C98-85B5-27956364E1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1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4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5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4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8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9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28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2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6751A-5503-41CB-B576-D87F88CD7D3B}" type="datetimeFigureOut">
              <a:rPr lang="en-US" smtClean="0"/>
              <a:t>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905F1-F4B3-4C12-9B7E-10D8BBC8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entina\Desktop\SISTER CITIES\WASCLo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-147033"/>
            <a:ext cx="7391400" cy="7079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07714"/>
      </p:ext>
    </p:extLst>
  </p:cSld>
  <p:clrMapOvr>
    <a:masterClrMapping/>
  </p:clrMapOvr>
  <p:transition xmlns:p14="http://schemas.microsoft.com/office/powerpoint/2010/main" advClick="0" advTm="256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spring of 1985, a delegation from Kaifeng visited Wichita</a:t>
            </a:r>
          </a:p>
          <a:p>
            <a:r>
              <a:rPr lang="en-US" dirty="0"/>
              <a:t>T</a:t>
            </a:r>
            <a:r>
              <a:rPr lang="en-US" dirty="0" smtClean="0"/>
              <a:t>he Eagle Beacon published the following articles:</a:t>
            </a:r>
          </a:p>
          <a:p>
            <a:pPr lvl="1"/>
            <a:r>
              <a:rPr lang="en-US" sz="2400" dirty="0" smtClean="0"/>
              <a:t>Chinese Communists on Tour of Kansas</a:t>
            </a:r>
          </a:p>
          <a:p>
            <a:pPr lvl="1"/>
            <a:r>
              <a:rPr lang="en-US" sz="2400" dirty="0" smtClean="0"/>
              <a:t>Girl Scots Catch Eyes of Chinese</a:t>
            </a:r>
          </a:p>
          <a:p>
            <a:pPr lvl="1"/>
            <a:r>
              <a:rPr lang="en-US" sz="2400" dirty="0" smtClean="0"/>
              <a:t>Chinese Visitors Mean Business for Kansas</a:t>
            </a:r>
          </a:p>
          <a:p>
            <a:pPr lvl="1"/>
            <a:r>
              <a:rPr lang="en-US" sz="2400" dirty="0" smtClean="0"/>
              <a:t>Wichita Oriented Towards Getting Chinese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Wichita - Kaifeng </a:t>
            </a:r>
            <a:endParaRPr lang="en-US" sz="6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"/>
    </mc:Choice>
    <mc:Fallback xmlns="">
      <p:transition xmlns:p14="http://schemas.microsoft.com/office/powerpoint/2010/main" spd="slow" advTm="17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1985, the Wichita City Council voted to extend invitation to Kaifeng , </a:t>
            </a:r>
            <a:r>
              <a:rPr lang="en-US" dirty="0" err="1" smtClean="0"/>
              <a:t>Hanan</a:t>
            </a:r>
            <a:r>
              <a:rPr lang="en-US" dirty="0" smtClean="0"/>
              <a:t> Province of the People’s Republic of China, to become its Sister City</a:t>
            </a:r>
          </a:p>
          <a:p>
            <a:r>
              <a:rPr lang="en-US" dirty="0" smtClean="0"/>
              <a:t>Lt. Governor Thomas Docking made a formal presentation in the Chinese Embassy in Washington, D.C.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Wichita - Kaifeng 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4"/>
    </mc:Choice>
    <mc:Fallback xmlns="">
      <p:transition xmlns:p14="http://schemas.microsoft.com/office/powerpoint/2010/main" spd="slow" advTm="28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Summer 1985: 20 teachers from </a:t>
            </a:r>
            <a:r>
              <a:rPr lang="en-US" dirty="0"/>
              <a:t>K</a:t>
            </a:r>
            <a:r>
              <a:rPr lang="en-US" dirty="0" smtClean="0"/>
              <a:t>ansas visited the Henan province</a:t>
            </a:r>
          </a:p>
          <a:p>
            <a:r>
              <a:rPr lang="en-US" dirty="0" smtClean="0"/>
              <a:t>November 1985: Mayor Robert Brown invited Mayor  Zhu to visit Wichita</a:t>
            </a:r>
          </a:p>
          <a:p>
            <a:r>
              <a:rPr lang="en-US" dirty="0" smtClean="0"/>
              <a:t>December, </a:t>
            </a:r>
            <a:r>
              <a:rPr lang="en-US" b="1" dirty="0" smtClean="0"/>
              <a:t>1985: Wichita Mayor Robert Brown and Kaifeng Mayor Zhu </a:t>
            </a:r>
            <a:r>
              <a:rPr lang="en-US" b="1" dirty="0" err="1" smtClean="0"/>
              <a:t>Zhencheng</a:t>
            </a:r>
            <a:r>
              <a:rPr lang="en-US" b="1" dirty="0" smtClean="0"/>
              <a:t> signed agreement with the emphasis on trade development</a:t>
            </a: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Wichita - Kaifeng 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xmlns:p14="http://schemas.microsoft.com/office/powerpoint/2010/main" spd="slow" advTm="43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Eagle Beacon published the following articles: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Wichita Links Up </a:t>
            </a:r>
            <a:r>
              <a:rPr lang="en-US" sz="2600" dirty="0"/>
              <a:t>w</a:t>
            </a:r>
            <a:r>
              <a:rPr lang="en-US" sz="2600" dirty="0" smtClean="0"/>
              <a:t>ith Kaifeng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Chinese Representatives Visit University Campus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First Official Visit of Wichitans to Kaifeng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Chinese Delegation to Visit Wichita April 27-May 1, 1988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Knight cancels Trip to Kaifeng, </a:t>
            </a:r>
            <a:r>
              <a:rPr lang="en-US" sz="2600" smtClean="0"/>
              <a:t>China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smtClean="0"/>
              <a:t>Three </a:t>
            </a:r>
            <a:r>
              <a:rPr lang="en-US" sz="2600" dirty="0" smtClean="0"/>
              <a:t>Months in China: Anthropologists Study National Minorities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Wichita - Kaifeng 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"/>
    </mc:Choice>
    <mc:Fallback xmlns="">
      <p:transition xmlns:p14="http://schemas.microsoft.com/office/powerpoint/2010/main" spd="slow" advTm="34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1990:  Visit of Kaifeng delegation to Wichita November 18-21, 1990</a:t>
            </a:r>
          </a:p>
          <a:p>
            <a:r>
              <a:rPr lang="en-US" sz="2000" dirty="0" smtClean="0"/>
              <a:t>1992: Kaifeng and Orleans delegation arrived to Wichita</a:t>
            </a:r>
          </a:p>
          <a:p>
            <a:r>
              <a:rPr lang="en-US" sz="2000" dirty="0" smtClean="0"/>
              <a:t>1994: Kaifeng People’s Association for Friendship with Foreign Countries visited Wichita</a:t>
            </a:r>
          </a:p>
          <a:p>
            <a:r>
              <a:rPr lang="en-US" sz="2000" dirty="0" smtClean="0"/>
              <a:t>1996: Official delegation from Kaifeng</a:t>
            </a:r>
          </a:p>
          <a:p>
            <a:r>
              <a:rPr lang="en-US" sz="2000" dirty="0" smtClean="0"/>
              <a:t>2000 – Kaifeng official delegation comes to Wichita</a:t>
            </a:r>
          </a:p>
          <a:p>
            <a:r>
              <a:rPr lang="en-US" sz="2000" dirty="0" smtClean="0"/>
              <a:t>2000 – Wichita delegation goes to Henan U. to participate in table tennis tournament</a:t>
            </a:r>
          </a:p>
          <a:p>
            <a:r>
              <a:rPr lang="en-US" sz="2000" dirty="0" smtClean="0"/>
              <a:t>2012 – The Mayor’s delegation goes to China. It included businessmen and four representatives of WASC: Dr. Thomas and Mrs. Rosenberg, Mr. Marty Miller and Dr. Valentina Chappell</a:t>
            </a:r>
          </a:p>
          <a:p>
            <a:r>
              <a:rPr lang="en-US" sz="2400" b="1" dirty="0" smtClean="0"/>
              <a:t>2013 – Wichita Aviation Office of China was opened in </a:t>
            </a:r>
            <a:r>
              <a:rPr lang="en-US" sz="2400" b="1" dirty="0"/>
              <a:t>B</a:t>
            </a:r>
            <a:r>
              <a:rPr lang="en-US" sz="2400" b="1" dirty="0" smtClean="0"/>
              <a:t>eijing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rial Black" pitchFamily="34" charset="0"/>
              </a:rPr>
              <a:t>Wichita - Kaifeng 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"/>
    </mc:Choice>
    <mc:Fallback xmlns="">
      <p:transition xmlns:p14="http://schemas.microsoft.com/office/powerpoint/2010/main" spd="slow" advTm="332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Arial Black" pitchFamily="34" charset="0"/>
              </a:rPr>
              <a:t>Official Delegation to China October 2012</a:t>
            </a:r>
            <a:endParaRPr lang="en-US" sz="3200" b="1" dirty="0">
              <a:latin typeface="Arial Black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838200"/>
            <a:ext cx="9296400" cy="6265175"/>
          </a:xfrm>
        </p:spPr>
      </p:pic>
    </p:spTree>
    <p:extLst>
      <p:ext uri="{BB962C8B-B14F-4D97-AF65-F5344CB8AC3E}">
        <p14:creationId xmlns:p14="http://schemas.microsoft.com/office/powerpoint/2010/main" val="39224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"/>
    </mc:Choice>
    <mc:Fallback xmlns="">
      <p:transition xmlns:p14="http://schemas.microsoft.com/office/powerpoint/2010/main" spd="slow" advTm="39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(3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1194" cy="6858000"/>
          </a:xfrm>
          <a:prstGeom prst="rect">
            <a:avLst/>
          </a:prstGeom>
        </p:spPr>
      </p:pic>
      <p:pic>
        <p:nvPicPr>
          <p:cNvPr id="3" name="Picture 2" descr="8 (4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latin typeface="Arial Black" pitchFamily="34" charset="0"/>
              </a:rPr>
              <a:t>Official Delegation to China October 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90201"/>
      </p:ext>
    </p:extLst>
  </p:cSld>
  <p:clrMapOvr>
    <a:masterClrMapping/>
  </p:clrMapOvr>
  <p:transition xmlns:p14="http://schemas.microsoft.com/office/powerpoint/2010/main" advTm="35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prstClr val="black"/>
                </a:solidFill>
                <a:latin typeface="Arial Black" pitchFamily="34" charset="0"/>
              </a:rPr>
              <a:t>Official Delegation to China October 2012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831857" cy="362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382" y="1447800"/>
            <a:ext cx="230230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690" y="1447800"/>
            <a:ext cx="242093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43" y="3710328"/>
            <a:ext cx="2254772" cy="286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536" y="3812052"/>
            <a:ext cx="3686160" cy="276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1" y="3848099"/>
            <a:ext cx="2195516" cy="27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"/>
    </mc:Choice>
    <mc:Fallback xmlns="">
      <p:transition xmlns:p14="http://schemas.microsoft.com/office/powerpoint/2010/main" spd="slow" advTm="39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City Hall Meeting (13)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63"/>
            <a:ext cx="9144000" cy="6669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382966"/>
      </p:ext>
    </p:extLst>
  </p:cSld>
  <p:clrMapOvr>
    <a:masterClrMapping/>
  </p:clrMapOvr>
  <p:transition xmlns:p14="http://schemas.microsoft.com/office/powerpoint/2010/main" advTm="366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Symposium (3)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963854"/>
      </p:ext>
    </p:extLst>
  </p:cSld>
  <p:clrMapOvr>
    <a:masterClrMapping/>
  </p:clrMapOvr>
  <p:transition xmlns:p14="http://schemas.microsoft.com/office/powerpoint/2010/main" advTm="43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OUR MISSION</a:t>
            </a:r>
            <a:br>
              <a:rPr lang="en-US" sz="8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en-US" sz="80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6781800" cy="3886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To promote peace through mutual respect, understanding and cooperation – </a:t>
            </a:r>
          </a:p>
          <a:p>
            <a:pPr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one individual, </a:t>
            </a:r>
          </a:p>
          <a:p>
            <a:pPr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one community at a time.</a:t>
            </a: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16704"/>
      </p:ext>
    </p:extLst>
  </p:cSld>
  <p:clrMapOvr>
    <a:masterClrMapping/>
  </p:clrMapOvr>
  <p:transition xmlns:p14="http://schemas.microsoft.com/office/powerpoint/2010/main" advTm="31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Symposium (5)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913"/>
            <a:ext cx="9144000" cy="6480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139715"/>
      </p:ext>
    </p:extLst>
  </p:cSld>
  <p:clrMapOvr>
    <a:masterClrMapping/>
  </p:clrMapOvr>
  <p:transition xmlns:p14="http://schemas.microsoft.com/office/powerpoint/2010/main" advTm="763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prstClr val="black"/>
                </a:solidFill>
                <a:latin typeface="Arial Black" pitchFamily="34" charset="0"/>
              </a:rPr>
              <a:t>Official Delegation to China October 2012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50" y="990600"/>
            <a:ext cx="2400300" cy="320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932204"/>
            <a:ext cx="2444097" cy="32587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271" y="1278536"/>
            <a:ext cx="2396395" cy="2539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05" y="4076700"/>
            <a:ext cx="1700895" cy="1905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363168"/>
            <a:ext cx="1612848" cy="24552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210" y="3352800"/>
            <a:ext cx="3676179" cy="335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818432"/>
            <a:ext cx="2209800" cy="25457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329" y="3779263"/>
            <a:ext cx="226695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5"/>
    </mc:Choice>
    <mc:Fallback xmlns="">
      <p:transition xmlns:p14="http://schemas.microsoft.com/office/powerpoint/2010/main" spd="slow" advTm="33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Black" pitchFamily="34" charset="0"/>
              </a:rPr>
              <a:t>30</a:t>
            </a:r>
            <a:r>
              <a:rPr lang="en-US" baseline="30000" dirty="0" smtClean="0">
                <a:latin typeface="Arial Black" pitchFamily="34" charset="0"/>
              </a:rPr>
              <a:t>th </a:t>
            </a:r>
            <a:r>
              <a:rPr lang="en-US" dirty="0">
                <a:latin typeface="Arial Black" pitchFamily="34" charset="0"/>
              </a:rPr>
              <a:t>Chrysanthemum</a:t>
            </a:r>
            <a:r>
              <a:rPr lang="en-US" dirty="0" smtClean="0">
                <a:latin typeface="Arial Black" pitchFamily="34" charset="0"/>
              </a:rPr>
              <a:t> Festival Kaifeng, China 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447799"/>
            <a:ext cx="2141034" cy="27432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447800"/>
            <a:ext cx="2457450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0" y="1447800"/>
            <a:ext cx="3048000" cy="40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581400"/>
            <a:ext cx="257175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37" y="3530572"/>
            <a:ext cx="2646567" cy="353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4155708"/>
            <a:ext cx="3657600" cy="31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5"/>
    </mc:Choice>
    <mc:Fallback xmlns="">
      <p:transition xmlns:p14="http://schemas.microsoft.com/office/powerpoint/2010/main" spd="slow" advTm="3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Dragon Park (9)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399" y="0"/>
            <a:ext cx="9450388" cy="745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73020"/>
      </p:ext>
    </p:extLst>
  </p:cSld>
  <p:clrMapOvr>
    <a:masterClrMapping/>
  </p:clrMapOvr>
  <p:transition xmlns:p14="http://schemas.microsoft.com/office/powerpoint/2010/main" advTm="38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Dragon Park (86)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08077"/>
            <a:ext cx="9525000" cy="795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ina Kaifeng Dragon Park (45).JPG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5364480" cy="731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830354"/>
      </p:ext>
    </p:extLst>
  </p:cSld>
  <p:clrMapOvr>
    <a:masterClrMapping/>
  </p:clrMapOvr>
  <p:transition xmlns:p14="http://schemas.microsoft.com/office/powerpoint/2010/main" advTm="3888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Dragon Park (160)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-152400"/>
            <a:ext cx="9372600" cy="7458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578748"/>
      </p:ext>
    </p:extLst>
  </p:cSld>
  <p:clrMapOvr>
    <a:masterClrMapping/>
  </p:clrMapOvr>
  <p:transition xmlns:p14="http://schemas.microsoft.com/office/powerpoint/2010/main" advTm="323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Pagoda Park (31)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345145"/>
      </p:ext>
    </p:extLst>
  </p:cSld>
  <p:clrMapOvr>
    <a:masterClrMapping/>
  </p:clrMapOvr>
  <p:transition xmlns:p14="http://schemas.microsoft.com/office/powerpoint/2010/main" advTm="39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"/>
    </mc:Choice>
    <mc:Fallback xmlns="">
      <p:transition xmlns:p14="http://schemas.microsoft.com/office/powerpoint/2010/main" spd="slow" advTm="32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41832" y="350378"/>
          <a:ext cx="8528703" cy="6246975"/>
        </p:xfrm>
        <a:graphic>
          <a:graphicData uri="http://schemas.openxmlformats.org/drawingml/2006/table">
            <a:tbl>
              <a:tblPr/>
              <a:tblGrid>
                <a:gridCol w="2777383"/>
                <a:gridCol w="2820112"/>
                <a:gridCol w="2931208"/>
              </a:tblGrid>
              <a:tr h="1794616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66"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86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399"/>
            <a:ext cx="3581400" cy="349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9" y="0"/>
            <a:ext cx="4616485" cy="39459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3558334"/>
            <a:ext cx="5562600" cy="4047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745" y="0"/>
            <a:ext cx="5384799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6"/>
    </mc:Choice>
    <mc:Fallback xmlns="">
      <p:transition xmlns:p14="http://schemas.microsoft.com/office/powerpoint/2010/main" spd="slow" advTm="118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53340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October 20, 2012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China Kaifeng Dragon Park (3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06341" cy="6858000"/>
          </a:xfrm>
          <a:prstGeom prst="rect">
            <a:avLst/>
          </a:prstGeom>
        </p:spPr>
      </p:pic>
      <p:pic>
        <p:nvPicPr>
          <p:cNvPr id="7" name="Picture 6" descr="China Kaifeng Dragon Park (60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0"/>
            <a:ext cx="4991100" cy="68580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600200" y="5105400"/>
            <a:ext cx="7772400" cy="14700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Kaifeng University</a:t>
            </a:r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88742"/>
      </p:ext>
    </p:extLst>
  </p:cSld>
  <p:clrMapOvr>
    <a:masterClrMapping/>
  </p:clrMapOvr>
  <p:transition xmlns:p14="http://schemas.microsoft.com/office/powerpoint/2010/main" advTm="35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CURRENT SISTER CITIES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534400" cy="376396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Orleans, France - August 16, 1944 (unofficial), 1974 (through Sister Cities International)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Tlalnepantla, Mexico - October 16, 1973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Cancun, Mexico - November 25, 1975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Kaifeng, China - December 3, 1985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5"/>
      </p:ext>
    </p:extLst>
  </p:cSld>
  <p:clrMapOvr>
    <a:masterClrMapping/>
  </p:clrMapOvr>
  <p:transition xmlns:p14="http://schemas.microsoft.com/office/powerpoint/2010/main" advTm="25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 Kaifeng University (4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842864"/>
          </a:xfrm>
          <a:prstGeom prst="rect">
            <a:avLst/>
          </a:prstGeom>
        </p:spPr>
      </p:pic>
      <p:pic>
        <p:nvPicPr>
          <p:cNvPr id="3" name="Picture 2" descr="China Kaifeng University (44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178" y="1219200"/>
            <a:ext cx="4547822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3048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Dr. LI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ZHI - DEAN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of Business Administration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and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International Education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Colleges and Mr.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M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arty Miller,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Botanica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"/>
    </mc:Choice>
    <mc:Fallback xmlns="">
      <p:transition xmlns:p14="http://schemas.microsoft.com/office/powerpoint/2010/main" spd="slow" advTm="40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a Kaifeng University Valentina Chappell with Dr. Lee (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966" y="-609600"/>
            <a:ext cx="4152034" cy="5029200"/>
          </a:xfrm>
          <a:prstGeom prst="rect">
            <a:avLst/>
          </a:prstGeom>
        </p:spPr>
      </p:pic>
      <p:pic>
        <p:nvPicPr>
          <p:cNvPr id="4" name="Picture 3" descr="China Kaifeng University Valentina Chappell with Dr. Le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0"/>
            <a:ext cx="5257800" cy="6858000"/>
          </a:xfrm>
          <a:prstGeom prst="rect">
            <a:avLst/>
          </a:prstGeom>
        </p:spPr>
      </p:pic>
      <p:pic>
        <p:nvPicPr>
          <p:cNvPr id="2" name="Picture 1" descr="China Kaifeng University (43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78866"/>
            <a:ext cx="5562600" cy="36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"/>
    </mc:Choice>
    <mc:Fallback xmlns="">
      <p:transition xmlns:p14="http://schemas.microsoft.com/office/powerpoint/2010/main" spd="slow" advTm="32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 pitchFamily="34" charset="0"/>
              </a:rPr>
              <a:t>Dr. LI ZHI</a:t>
            </a:r>
            <a:br>
              <a:rPr lang="en-US" dirty="0" smtClean="0">
                <a:latin typeface="Arial Black" pitchFamily="34" charset="0"/>
              </a:rPr>
            </a:br>
            <a:r>
              <a:rPr lang="en-US" sz="2700" dirty="0" smtClean="0">
                <a:latin typeface="Arial Black" pitchFamily="34" charset="0"/>
              </a:rPr>
              <a:t>DEAN of Business Administration College and International Education College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906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“Dear </a:t>
            </a:r>
            <a:r>
              <a:rPr lang="en-US" b="1" dirty="0"/>
              <a:t>Dr. Valentina Chappell, </a:t>
            </a:r>
          </a:p>
          <a:p>
            <a:pPr>
              <a:buNone/>
            </a:pPr>
            <a:r>
              <a:rPr lang="en-US" b="1" dirty="0"/>
              <a:t> </a:t>
            </a:r>
          </a:p>
          <a:p>
            <a:r>
              <a:rPr lang="en-US" b="1" dirty="0"/>
              <a:t>It is nice to hear from you. It's our pleasure to meet the delegation of Wichita Sister Cities. Even through your visit is very short, we have a warm discussion and get to know each other better. </a:t>
            </a:r>
          </a:p>
          <a:p>
            <a:pPr>
              <a:buNone/>
            </a:pPr>
            <a:r>
              <a:rPr lang="en-US" b="1" dirty="0"/>
              <a:t> </a:t>
            </a:r>
          </a:p>
          <a:p>
            <a:r>
              <a:rPr lang="en-US" b="1" dirty="0"/>
              <a:t>With the help of Kaifeng Foreign and Overseas Affairs Office, I am sure that our cooperation will have a good result in the near future. </a:t>
            </a:r>
          </a:p>
          <a:p>
            <a:pPr>
              <a:buNone/>
            </a:pPr>
            <a:r>
              <a:rPr lang="en-US" b="1" dirty="0"/>
              <a:t> </a:t>
            </a:r>
          </a:p>
          <a:p>
            <a:pPr>
              <a:buNone/>
            </a:pPr>
            <a:r>
              <a:rPr lang="en-US" b="1" dirty="0"/>
              <a:t>Best regards, </a:t>
            </a:r>
          </a:p>
          <a:p>
            <a:pPr>
              <a:buNone/>
            </a:pPr>
            <a:r>
              <a:rPr lang="en-US" b="1" dirty="0"/>
              <a:t>LI </a:t>
            </a:r>
            <a:r>
              <a:rPr lang="en-US" b="1" dirty="0" err="1"/>
              <a:t>Zhi</a:t>
            </a:r>
            <a:endParaRPr lang="en-US" b="1" dirty="0"/>
          </a:p>
          <a:p>
            <a:pPr>
              <a:buNone/>
            </a:pPr>
            <a:r>
              <a:rPr lang="en-US" b="1"/>
              <a:t>Kaifeng </a:t>
            </a:r>
            <a:r>
              <a:rPr lang="en-US" b="1" smtClean="0"/>
              <a:t>University”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435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ORLEANS, FRANCE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August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16, 1944 (unofficial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1974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(through Sister Cities International)</a:t>
            </a:r>
          </a:p>
          <a:p>
            <a:r>
              <a:rPr lang="en-US" dirty="0" smtClean="0"/>
              <a:t>Miss April </a:t>
            </a:r>
            <a:r>
              <a:rPr lang="en-US" dirty="0" err="1" smtClean="0"/>
              <a:t>Leason</a:t>
            </a:r>
            <a:r>
              <a:rPr lang="en-US" dirty="0" smtClean="0"/>
              <a:t>, 2012 WASC President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"/>
    </mc:Choice>
    <mc:Fallback xmlns="">
      <p:transition xmlns:p14="http://schemas.microsoft.com/office/powerpoint/2010/main" spd="slow" advTm="37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77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" y="7620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0236" y="3048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 Black" pitchFamily="34" charset="0"/>
              </a:rPr>
              <a:t>ORLEANS, FRANCE</a:t>
            </a:r>
            <a:endParaRPr lang="en-US" sz="3600" dirty="0"/>
          </a:p>
        </p:txBody>
      </p:sp>
      <p:pic>
        <p:nvPicPr>
          <p:cNvPr id="4" name="Picture 3" descr="IMG_0378.jpg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873" y="53454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549684"/>
      </p:ext>
    </p:extLst>
  </p:cSld>
  <p:clrMapOvr>
    <a:masterClrMapping/>
  </p:clrMapOvr>
  <p:transition xmlns:p14="http://schemas.microsoft.com/office/powerpoint/2010/main" advTm="364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27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838200"/>
            <a:ext cx="6686550" cy="891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154228"/>
      </p:ext>
    </p:extLst>
  </p:cSld>
  <p:clrMapOvr>
    <a:masterClrMapping/>
  </p:clrMapOvr>
  <p:transition xmlns:p14="http://schemas.microsoft.com/office/powerpoint/2010/main" advTm="28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51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001480"/>
      </p:ext>
    </p:extLst>
  </p:cSld>
  <p:clrMapOvr>
    <a:masterClrMapping/>
  </p:clrMapOvr>
  <p:transition xmlns:p14="http://schemas.microsoft.com/office/powerpoint/2010/main" advTm="31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08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5772150" cy="769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993644"/>
      </p:ext>
    </p:extLst>
  </p:cSld>
  <p:clrMapOvr>
    <a:masterClrMapping/>
  </p:clrMapOvr>
  <p:transition xmlns:p14="http://schemas.microsoft.com/office/powerpoint/2010/main" advTm="315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62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865845"/>
      </p:ext>
    </p:extLst>
  </p:cSld>
  <p:clrMapOvr>
    <a:masterClrMapping/>
  </p:clrMapOvr>
  <p:transition xmlns:p14="http://schemas.microsoft.com/office/powerpoint/2010/main" advTm="307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77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74073"/>
      </p:ext>
    </p:extLst>
  </p:cSld>
  <p:clrMapOvr>
    <a:masterClrMapping/>
  </p:clrMapOvr>
  <p:transition xmlns:p14="http://schemas.microsoft.com/office/powerpoint/2010/main" advTm="26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648200"/>
            <a:ext cx="6400800" cy="1219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 Black" pitchFamily="34" charset="0"/>
              </a:rPr>
              <a:t>Wichita Area Sister Cities, Inc.</a:t>
            </a:r>
            <a:endParaRPr lang="en-US" sz="4000" b="1" dirty="0"/>
          </a:p>
        </p:txBody>
      </p:sp>
      <p:pic>
        <p:nvPicPr>
          <p:cNvPr id="4" name="Picture 3" descr="C:\Users\Aguilar\AppData\Local\Microsoft\Windows\Temporary Internet Files\Content.IE5\U19N8VWB\Sister Cities L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622" y="369606"/>
            <a:ext cx="432689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81000"/>
            <a:ext cx="3131778" cy="4114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80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"/>
    </mc:Choice>
    <mc:Fallback xmlns="">
      <p:transition xmlns:p14="http://schemas.microsoft.com/office/powerpoint/2010/main" spd="slow" advTm="257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0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319124"/>
      </p:ext>
    </p:extLst>
  </p:cSld>
  <p:clrMapOvr>
    <a:masterClrMapping/>
  </p:clrMapOvr>
  <p:transition xmlns:p14="http://schemas.microsoft.com/office/powerpoint/2010/main" advTm="3013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4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-1219200"/>
            <a:ext cx="6686550" cy="891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852711"/>
      </p:ext>
    </p:extLst>
  </p:cSld>
  <p:clrMapOvr>
    <a:masterClrMapping/>
  </p:clrMapOvr>
  <p:transition xmlns:p14="http://schemas.microsoft.com/office/powerpoint/2010/main" advTm="281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1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0564.jpg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853340"/>
      </p:ext>
    </p:extLst>
  </p:cSld>
  <p:clrMapOvr>
    <a:masterClrMapping/>
  </p:clrMapOvr>
  <p:transition xmlns:p14="http://schemas.microsoft.com/office/powerpoint/2010/main" advTm="280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89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6457950" cy="861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063962"/>
      </p:ext>
    </p:extLst>
  </p:cSld>
  <p:clrMapOvr>
    <a:masterClrMapping/>
  </p:clrMapOvr>
  <p:transition xmlns:p14="http://schemas.microsoft.com/office/powerpoint/2010/main" advTm="288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16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329035"/>
      </p:ext>
    </p:extLst>
  </p:cSld>
  <p:clrMapOvr>
    <a:masterClrMapping/>
  </p:clrMapOvr>
  <p:transition xmlns:p14="http://schemas.microsoft.com/office/powerpoint/2010/main" advTm="319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24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039483"/>
      </p:ext>
    </p:extLst>
  </p:cSld>
  <p:clrMapOvr>
    <a:masterClrMapping/>
  </p:clrMapOvr>
  <p:transition xmlns:p14="http://schemas.microsoft.com/office/powerpoint/2010/main" advTm="2665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79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451739"/>
      </p:ext>
    </p:extLst>
  </p:cSld>
  <p:clrMapOvr>
    <a:masterClrMapping/>
  </p:clrMapOvr>
  <p:transition xmlns:p14="http://schemas.microsoft.com/office/powerpoint/2010/main" advTm="3127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88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650992"/>
      </p:ext>
    </p:extLst>
  </p:cSld>
  <p:clrMapOvr>
    <a:masterClrMapping/>
  </p:clrMapOvr>
  <p:transition xmlns:p14="http://schemas.microsoft.com/office/powerpoint/2010/main" advTm="3319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1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744035"/>
      </p:ext>
    </p:extLst>
  </p:cSld>
  <p:clrMapOvr>
    <a:masterClrMapping/>
  </p:clrMapOvr>
  <p:transition xmlns:p14="http://schemas.microsoft.com/office/powerpoint/2010/main" advTm="4487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3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6435"/>
      </p:ext>
    </p:extLst>
  </p:cSld>
  <p:clrMapOvr>
    <a:masterClrMapping/>
  </p:clrMapOvr>
  <p:transition xmlns:p14="http://schemas.microsoft.com/office/powerpoint/2010/main" advTm="45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WICHITA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AREA SISTER CITIES, INC.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BYLAWS (excepts)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</a:br>
            <a:endParaRPr lang="en-US" sz="32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en-US" b="1" dirty="0" smtClean="0"/>
              <a:t>Purposes</a:t>
            </a:r>
          </a:p>
          <a:p>
            <a:pPr marL="514350" lvl="1" indent="0">
              <a:buNone/>
            </a:pPr>
            <a:r>
              <a:rPr lang="en-US" b="1" dirty="0" smtClean="0"/>
              <a:t>2.3 Specific Purposes:</a:t>
            </a:r>
            <a:endParaRPr lang="en-US" dirty="0" smtClean="0"/>
          </a:p>
          <a:p>
            <a:pPr lvl="2"/>
            <a:r>
              <a:rPr lang="en-US" u="sng" dirty="0"/>
              <a:t>To establish and maintain an association of persons, interested in encouraging goodwill and cooperation between the citizens of Wichita, Kansas, and its Sister Cities; </a:t>
            </a:r>
          </a:p>
          <a:p>
            <a:pPr lvl="2"/>
            <a:r>
              <a:rPr lang="en-US" dirty="0"/>
              <a:t>To solicit funds and materials to achieve this end;</a:t>
            </a:r>
          </a:p>
          <a:p>
            <a:pPr lvl="2"/>
            <a:r>
              <a:rPr lang="en-US" dirty="0"/>
              <a:t>To receive gifts and property for this purpose;</a:t>
            </a:r>
          </a:p>
          <a:p>
            <a:pPr lvl="2"/>
            <a:r>
              <a:rPr lang="en-US" dirty="0"/>
              <a:t>To promote exchanges of all types;</a:t>
            </a:r>
          </a:p>
          <a:p>
            <a:pPr lvl="2"/>
            <a:r>
              <a:rPr lang="en-US" dirty="0"/>
              <a:t>To advise the Mayor and/or City Council regarding Sister Cities activities and cultural matters.</a:t>
            </a:r>
          </a:p>
          <a:p>
            <a:pPr marL="0" indent="0">
              <a:buNone/>
            </a:pPr>
            <a:r>
              <a:rPr lang="en-US" b="1" dirty="0" smtClean="0"/>
              <a:t>Powers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 smtClean="0"/>
              <a:t>3.3.No </a:t>
            </a:r>
            <a:r>
              <a:rPr lang="en-US" b="1" dirty="0"/>
              <a:t>Political Activities</a:t>
            </a:r>
            <a:r>
              <a:rPr lang="en-US" dirty="0"/>
              <a:t>: </a:t>
            </a:r>
            <a:r>
              <a:rPr lang="en-US" u="sng" dirty="0"/>
              <a:t>No substantial part of the activities of the corporation shall be the carrying on of propaganda, or otherwise attempting to influence legislation. </a:t>
            </a:r>
            <a:r>
              <a:rPr lang="en-US" dirty="0"/>
              <a:t>The corporation shall not participate in, or intervene in (including the publishing or distribution of statements) any political campaign on behalf of any candidate for public office.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2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"/>
    </mc:Choice>
    <mc:Fallback xmlns="">
      <p:transition xmlns:p14="http://schemas.microsoft.com/office/powerpoint/2010/main" spd="slow" advTm="39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5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142884"/>
      </p:ext>
    </p:extLst>
  </p:cSld>
  <p:clrMapOvr>
    <a:masterClrMapping/>
  </p:clrMapOvr>
  <p:transition xmlns:p14="http://schemas.microsoft.com/office/powerpoint/2010/main" advTm="41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6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613889"/>
      </p:ext>
    </p:extLst>
  </p:cSld>
  <p:clrMapOvr>
    <a:masterClrMapping/>
  </p:clrMapOvr>
  <p:transition xmlns:p14="http://schemas.microsoft.com/office/powerpoint/2010/main" advTm="3209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 Black" pitchFamily="34" charset="0"/>
              </a:rPr>
              <a:t>MEXICO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Tlalnepantla, Mexico - October 16, 1973</a:t>
            </a:r>
          </a:p>
          <a:p>
            <a:pPr marL="0" indent="0"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Cancun, Mexico - November 25, 1975</a:t>
            </a:r>
          </a:p>
          <a:p>
            <a:r>
              <a:rPr lang="en-US" dirty="0" smtClean="0"/>
              <a:t>Dr. Jerry Smartt, Friends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4"/>
    </mc:Choice>
    <mc:Fallback xmlns="">
      <p:transition xmlns:p14="http://schemas.microsoft.com/office/powerpoint/2010/main" spd="slow" advTm="44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120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448755"/>
      </p:ext>
    </p:extLst>
  </p:cSld>
  <p:clrMapOvr>
    <a:masterClrMapping/>
  </p:clrMapOvr>
  <p:transition xmlns:p14="http://schemas.microsoft.com/office/powerpoint/2010/main" advTm="306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122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967578"/>
      </p:ext>
    </p:extLst>
  </p:cSld>
  <p:clrMapOvr>
    <a:masterClrMapping/>
  </p:clrMapOvr>
  <p:transition xmlns:p14="http://schemas.microsoft.com/office/powerpoint/2010/main" advTm="391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123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800025"/>
      </p:ext>
    </p:extLst>
  </p:cSld>
  <p:clrMapOvr>
    <a:masterClrMapping/>
  </p:clrMapOvr>
  <p:transition xmlns:p14="http://schemas.microsoft.com/office/powerpoint/2010/main" advTm="3027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137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133451"/>
      </p:ext>
    </p:extLst>
  </p:cSld>
  <p:clrMapOvr>
    <a:masterClrMapping/>
  </p:clrMapOvr>
  <p:transition xmlns:p14="http://schemas.microsoft.com/office/powerpoint/2010/main" advTm="3991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144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934886"/>
      </p:ext>
    </p:extLst>
  </p:cSld>
  <p:clrMapOvr>
    <a:masterClrMapping/>
  </p:clrMapOvr>
  <p:transition xmlns:p14="http://schemas.microsoft.com/office/powerpoint/2010/main" advTm="578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212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30649"/>
      </p:ext>
    </p:extLst>
  </p:cSld>
  <p:clrMapOvr>
    <a:masterClrMapping/>
  </p:clrMapOvr>
  <p:transition xmlns:p14="http://schemas.microsoft.com/office/powerpoint/2010/main" advTm="37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290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07435"/>
      </p:ext>
    </p:extLst>
  </p:cSld>
  <p:clrMapOvr>
    <a:masterClrMapping/>
  </p:clrMapOvr>
  <p:transition xmlns:p14="http://schemas.microsoft.com/office/powerpoint/2010/main" advTm="58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1" y="15666"/>
            <a:ext cx="9216299" cy="681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1" y="23501"/>
            <a:ext cx="2667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"/>
    </mc:Choice>
    <mc:Fallback xmlns="">
      <p:transition xmlns:p14="http://schemas.microsoft.com/office/powerpoint/2010/main" spd="slow" advTm="40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292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825031"/>
      </p:ext>
    </p:extLst>
  </p:cSld>
  <p:clrMapOvr>
    <a:masterClrMapping/>
  </p:clrMapOvr>
  <p:transition xmlns:p14="http://schemas.microsoft.com/office/powerpoint/2010/main" advTm="2963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314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804573"/>
      </p:ext>
    </p:extLst>
  </p:cSld>
  <p:clrMapOvr>
    <a:masterClrMapping/>
  </p:clrMapOvr>
  <p:transition xmlns:p14="http://schemas.microsoft.com/office/powerpoint/2010/main" advTm="31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315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988053"/>
      </p:ext>
    </p:extLst>
  </p:cSld>
  <p:clrMapOvr>
    <a:masterClrMapping/>
  </p:clrMapOvr>
  <p:transition xmlns:p14="http://schemas.microsoft.com/office/powerpoint/2010/main" advTm="3163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431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742084"/>
      </p:ext>
    </p:extLst>
  </p:cSld>
  <p:clrMapOvr>
    <a:masterClrMapping/>
  </p:clrMapOvr>
  <p:transition xmlns:p14="http://schemas.microsoft.com/office/powerpoint/2010/main" advTm="41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434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597738"/>
      </p:ext>
    </p:extLst>
  </p:cSld>
  <p:clrMapOvr>
    <a:masterClrMapping/>
  </p:clrMapOvr>
  <p:transition xmlns:p14="http://schemas.microsoft.com/office/powerpoint/2010/main" advTm="32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457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261524"/>
      </p:ext>
    </p:extLst>
  </p:cSld>
  <p:clrMapOvr>
    <a:masterClrMapping/>
  </p:clrMapOvr>
  <p:transition xmlns:p14="http://schemas.microsoft.com/office/powerpoint/2010/main" advTm="26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26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0"/>
            <a:ext cx="1032464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552180"/>
      </p:ext>
    </p:extLst>
  </p:cSld>
  <p:clrMapOvr>
    <a:masterClrMapping/>
  </p:clrMapOvr>
  <p:transition xmlns:p14="http://schemas.microsoft.com/office/powerpoint/2010/main" advTm="27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32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2464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570095"/>
      </p:ext>
    </p:extLst>
  </p:cSld>
  <p:clrMapOvr>
    <a:masterClrMapping/>
  </p:clrMapOvr>
  <p:transition xmlns:p14="http://schemas.microsoft.com/office/powerpoint/2010/main" advTm="30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125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844514"/>
      </p:ext>
    </p:extLst>
  </p:cSld>
  <p:clrMapOvr>
    <a:masterClrMapping/>
  </p:clrMapOvr>
  <p:transition xmlns:p14="http://schemas.microsoft.com/office/powerpoint/2010/main" advTm="2801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222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765824"/>
      </p:ext>
    </p:extLst>
  </p:cSld>
  <p:clrMapOvr>
    <a:masterClrMapping/>
  </p:clrMapOvr>
  <p:transition xmlns:p14="http://schemas.microsoft.com/office/powerpoint/2010/main" advTm="26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Kaifeng, Henan Province</a:t>
            </a:r>
          </a:p>
          <a:p>
            <a:pPr marL="0" indent="0">
              <a:buNone/>
            </a:pPr>
            <a:r>
              <a:rPr lang="en-US" sz="2400" dirty="0" smtClean="0"/>
              <a:t>First editorial appeared in </a:t>
            </a:r>
            <a:br>
              <a:rPr lang="en-US" sz="2400" dirty="0" smtClean="0"/>
            </a:br>
            <a:r>
              <a:rPr lang="en-US" sz="2400" dirty="0" smtClean="0"/>
              <a:t>Wichita Beacon on February 7, 1979</a:t>
            </a:r>
          </a:p>
          <a:p>
            <a:pPr marL="0" indent="0">
              <a:buNone/>
            </a:pPr>
            <a:r>
              <a:rPr lang="en-US" sz="2400" dirty="0" smtClean="0"/>
              <a:t>October 12, 1984: Lt. Governor </a:t>
            </a:r>
            <a:br>
              <a:rPr lang="en-US" sz="2400" dirty="0" smtClean="0"/>
            </a:br>
            <a:r>
              <a:rPr lang="en-US" sz="2400" dirty="0" smtClean="0"/>
              <a:t>Dockings on the invitation of the </a:t>
            </a:r>
            <a:br>
              <a:rPr lang="en-US" sz="2400" dirty="0" smtClean="0"/>
            </a:br>
            <a:r>
              <a:rPr lang="en-US" sz="2400" dirty="0" smtClean="0"/>
              <a:t>WASC Board and Mayor Knight </a:t>
            </a:r>
            <a:br>
              <a:rPr lang="en-US" sz="2400" dirty="0" smtClean="0"/>
            </a:br>
            <a:r>
              <a:rPr lang="en-US" sz="2400" dirty="0" smtClean="0"/>
              <a:t>attended the WASC Board </a:t>
            </a:r>
            <a:br>
              <a:rPr lang="en-US" sz="2400" dirty="0" smtClean="0"/>
            </a:br>
            <a:r>
              <a:rPr lang="en-US" sz="2400" dirty="0" smtClean="0"/>
              <a:t>meeting and advised it to establish </a:t>
            </a:r>
            <a:br>
              <a:rPr lang="en-US" sz="2400" dirty="0" smtClean="0"/>
            </a:br>
            <a:r>
              <a:rPr lang="en-US" sz="2400" dirty="0" smtClean="0"/>
              <a:t>Sister Cities relationship with </a:t>
            </a:r>
            <a:br>
              <a:rPr lang="en-US" sz="2400" dirty="0" smtClean="0"/>
            </a:br>
            <a:r>
              <a:rPr lang="en-US" sz="2400" dirty="0" smtClean="0"/>
              <a:t>Kaifeng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Wichita - Kaifeng</a:t>
            </a:r>
            <a:endParaRPr lang="en-US" sz="66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950" y="1295400"/>
            <a:ext cx="38290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3"/>
    </mc:Choice>
    <mc:Fallback xmlns="">
      <p:transition xmlns:p14="http://schemas.microsoft.com/office/powerpoint/2010/main" spd="slow" advTm="43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582136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WASC Board meetings are open to all members</a:t>
            </a:r>
          </a:p>
          <a:p>
            <a:pPr lvl="1"/>
            <a:r>
              <a:rPr lang="en-US" sz="3200" dirty="0" smtClean="0"/>
              <a:t>City Council, Conference room, the FOURTH THURSDAY at 5:15 p.m. of each month</a:t>
            </a:r>
          </a:p>
          <a:p>
            <a:r>
              <a:rPr lang="en-US" sz="3600" b="1" dirty="0" smtClean="0"/>
              <a:t>CHINA Committee </a:t>
            </a:r>
            <a:r>
              <a:rPr lang="en-US" sz="3600" dirty="0" smtClean="0"/>
              <a:t>– the THIRD THURSDAY </a:t>
            </a:r>
            <a:br>
              <a:rPr lang="en-US" sz="3600" dirty="0" smtClean="0"/>
            </a:br>
            <a:r>
              <a:rPr lang="en-US" sz="3600" dirty="0" smtClean="0"/>
              <a:t>at 6 p.m. at Oh </a:t>
            </a:r>
            <a:r>
              <a:rPr lang="en-US" sz="3600" dirty="0" err="1" smtClean="0"/>
              <a:t>Yaeh</a:t>
            </a:r>
            <a:r>
              <a:rPr lang="en-US" sz="3600" dirty="0" smtClean="0"/>
              <a:t> China Bistro, 3101 N. Rock Road</a:t>
            </a:r>
          </a:p>
          <a:p>
            <a:r>
              <a:rPr lang="en-US" sz="3600" b="1" dirty="0" smtClean="0"/>
              <a:t>FRANCE Committee </a:t>
            </a:r>
            <a:r>
              <a:rPr lang="en-US" sz="3600" dirty="0" smtClean="0"/>
              <a:t>– the FIRST SATURDAY  at 10 a.m. at Watermark’s (basement)</a:t>
            </a:r>
          </a:p>
          <a:p>
            <a:r>
              <a:rPr lang="en-US" sz="3600" b="1" dirty="0" smtClean="0"/>
              <a:t>MEXICO Committee </a:t>
            </a:r>
            <a:r>
              <a:rPr lang="en-US" sz="3600" dirty="0" smtClean="0"/>
              <a:t>- TBD</a:t>
            </a:r>
          </a:p>
        </p:txBody>
      </p:sp>
    </p:spTree>
    <p:extLst>
      <p:ext uri="{BB962C8B-B14F-4D97-AF65-F5344CB8AC3E}">
        <p14:creationId xmlns:p14="http://schemas.microsoft.com/office/powerpoint/2010/main" val="37111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"/>
    </mc:Choice>
    <mc:Fallback xmlns="">
      <p:transition xmlns:p14="http://schemas.microsoft.com/office/powerpoint/2010/main" spd="slow" advTm="48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entina\Desktop\SISTER CITIES\WASCLo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841679"/>
            <a:ext cx="2819400" cy="270027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43000" y="44958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Algerian" panose="04020705040A02060702" pitchFamily="82" charset="0"/>
              </a:rPr>
              <a:t>THANK YOU!</a:t>
            </a:r>
            <a:endParaRPr lang="en-US" sz="9600" dirty="0"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31816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Algerian" panose="04020705040A02060702" pitchFamily="82" charset="0"/>
              </a:rPr>
              <a:t>JOIN US AT</a:t>
            </a:r>
            <a:endParaRPr lang="en-US" sz="9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540530"/>
      </p:ext>
    </p:extLst>
  </p:cSld>
  <p:clrMapOvr>
    <a:masterClrMapping/>
  </p:clrMapOvr>
  <p:transition xmlns:p14="http://schemas.microsoft.com/office/powerpoint/2010/main" advClick="0" advTm="26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Wichita - Kaifeng </a:t>
            </a:r>
            <a:endParaRPr lang="en-US" sz="60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The Task Force included 14 people: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Lt. Governor Tom Docking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Dr. </a:t>
            </a:r>
            <a:r>
              <a:rPr lang="en-US" sz="2000" dirty="0" err="1" smtClean="0"/>
              <a:t>Dae</a:t>
            </a:r>
            <a:r>
              <a:rPr lang="en-US" sz="2000" dirty="0" smtClean="0"/>
              <a:t> H. Chang Wichita Asian Association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Leon Trammel – Community-at-large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Richard </a:t>
            </a:r>
            <a:r>
              <a:rPr lang="en-US" sz="2000" dirty="0" err="1" smtClean="0"/>
              <a:t>Minkler</a:t>
            </a:r>
            <a:r>
              <a:rPr lang="en-US" sz="2000" dirty="0" smtClean="0"/>
              <a:t> - Friends of Sister Cities, Inc.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Jerry </a:t>
            </a:r>
            <a:r>
              <a:rPr lang="en-US" sz="2000" dirty="0" err="1" smtClean="0"/>
              <a:t>Marlot</a:t>
            </a:r>
            <a:r>
              <a:rPr lang="en-US" sz="2000" dirty="0" smtClean="0"/>
              <a:t> – Wichita Area Chamber of Commerce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Garry </a:t>
            </a:r>
            <a:r>
              <a:rPr lang="en-US" sz="2000" dirty="0" err="1" smtClean="0"/>
              <a:t>Sherrer</a:t>
            </a:r>
            <a:r>
              <a:rPr lang="en-US" sz="2000" dirty="0" smtClean="0"/>
              <a:t> – Wichita Convention and Visitor’s Bureau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Bill </a:t>
            </a:r>
            <a:r>
              <a:rPr lang="en-US" sz="2000" dirty="0" err="1" smtClean="0"/>
              <a:t>Cozine</a:t>
            </a:r>
            <a:r>
              <a:rPr lang="en-US" sz="2000" dirty="0" smtClean="0"/>
              <a:t> – Wichita Sister Cities Advisory Board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Dr. Lew </a:t>
            </a:r>
            <a:r>
              <a:rPr lang="en-US" sz="2000" dirty="0" err="1" smtClean="0"/>
              <a:t>Purington</a:t>
            </a:r>
            <a:r>
              <a:rPr lang="en-US" sz="2000" dirty="0" smtClean="0"/>
              <a:t> - Wichita Sister Cities Advisory Board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Jack Jones – Wichita Public School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Rosalie Summers – The Friendship Force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Mayor Robert Knight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Jan </a:t>
            </a:r>
            <a:r>
              <a:rPr lang="en-US" sz="2000" dirty="0" err="1" smtClean="0"/>
              <a:t>Siefkes</a:t>
            </a:r>
            <a:r>
              <a:rPr lang="en-US" sz="2000" dirty="0" smtClean="0"/>
              <a:t> – Community-at-large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Bob </a:t>
            </a:r>
            <a:r>
              <a:rPr lang="en-US" sz="2000" dirty="0" err="1" smtClean="0"/>
              <a:t>Langenwalter</a:t>
            </a:r>
            <a:r>
              <a:rPr lang="en-US" sz="2000" dirty="0" smtClean="0"/>
              <a:t> – Community-at-large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Dr. Clark </a:t>
            </a:r>
            <a:r>
              <a:rPr lang="en-US" sz="2000" dirty="0" err="1" smtClean="0"/>
              <a:t>Ahlberg</a:t>
            </a:r>
            <a:r>
              <a:rPr lang="en-US" sz="2000" dirty="0" smtClean="0"/>
              <a:t> – Community-at-large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"/>
    </mc:Choice>
    <mc:Fallback xmlns="">
      <p:transition xmlns:p14="http://schemas.microsoft.com/office/powerpoint/2010/main" spd="slow" advTm="34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Task Force committees were set up on December 5, 1984</a:t>
            </a:r>
            <a:r>
              <a:rPr lang="en-US" dirty="0" smtClean="0"/>
              <a:t>:</a:t>
            </a:r>
          </a:p>
          <a:p>
            <a:r>
              <a:rPr lang="en-US" b="1" dirty="0" smtClean="0"/>
              <a:t>Explore Trade and Commerce potential</a:t>
            </a:r>
          </a:p>
          <a:p>
            <a:pPr lvl="1"/>
            <a:r>
              <a:rPr lang="en-US" dirty="0" smtClean="0"/>
              <a:t>Robert </a:t>
            </a:r>
            <a:r>
              <a:rPr lang="en-US" dirty="0" err="1" smtClean="0"/>
              <a:t>Langenwalter</a:t>
            </a:r>
            <a:r>
              <a:rPr lang="en-US" dirty="0" smtClean="0"/>
              <a:t>, Gary </a:t>
            </a:r>
            <a:r>
              <a:rPr lang="en-US" dirty="0" err="1" smtClean="0"/>
              <a:t>Sherrer</a:t>
            </a:r>
            <a:r>
              <a:rPr lang="en-US" dirty="0" smtClean="0"/>
              <a:t>, Rosalie Summers and Leon Trammel</a:t>
            </a:r>
          </a:p>
          <a:p>
            <a:r>
              <a:rPr lang="en-US" b="1" dirty="0" smtClean="0"/>
              <a:t>Educational and cultural/People to People</a:t>
            </a:r>
          </a:p>
          <a:p>
            <a:pPr lvl="1"/>
            <a:r>
              <a:rPr lang="en-US" dirty="0" smtClean="0"/>
              <a:t>Jack Jones, Dr. </a:t>
            </a:r>
            <a:r>
              <a:rPr lang="en-US" dirty="0" err="1" smtClean="0"/>
              <a:t>Dae</a:t>
            </a:r>
            <a:r>
              <a:rPr lang="en-US" dirty="0" smtClean="0"/>
              <a:t> H. Chang, Richard </a:t>
            </a:r>
            <a:r>
              <a:rPr lang="en-US" dirty="0" err="1" smtClean="0"/>
              <a:t>Minkler</a:t>
            </a:r>
            <a:r>
              <a:rPr lang="en-US" dirty="0" smtClean="0"/>
              <a:t>, Dr. Lew </a:t>
            </a:r>
            <a:r>
              <a:rPr lang="en-US" dirty="0" err="1" smtClean="0"/>
              <a:t>Purinton</a:t>
            </a:r>
            <a:r>
              <a:rPr lang="en-US" dirty="0" smtClean="0"/>
              <a:t>, Jan </a:t>
            </a:r>
            <a:r>
              <a:rPr lang="en-US" dirty="0" err="1" smtClean="0"/>
              <a:t>Siefkes</a:t>
            </a:r>
            <a:r>
              <a:rPr lang="en-US" dirty="0" smtClean="0"/>
              <a:t> and Rosalie Summers</a:t>
            </a:r>
          </a:p>
          <a:p>
            <a:r>
              <a:rPr lang="en-US" b="1" dirty="0" smtClean="0"/>
              <a:t>Sources of Finance</a:t>
            </a:r>
          </a:p>
          <a:p>
            <a:pPr lvl="1"/>
            <a:r>
              <a:rPr lang="en-US" dirty="0" smtClean="0"/>
              <a:t>Jerry </a:t>
            </a:r>
            <a:r>
              <a:rPr lang="en-US" dirty="0" err="1" smtClean="0"/>
              <a:t>Mallot</a:t>
            </a:r>
            <a:endParaRPr lang="en-US" dirty="0" smtClean="0"/>
          </a:p>
          <a:p>
            <a:pPr lvl="1"/>
            <a:r>
              <a:rPr lang="en-US" dirty="0" smtClean="0"/>
              <a:t>William </a:t>
            </a:r>
            <a:r>
              <a:rPr lang="en-US" dirty="0" err="1" smtClean="0"/>
              <a:t>Cozine</a:t>
            </a:r>
            <a:endParaRPr lang="en-US" dirty="0" smtClean="0"/>
          </a:p>
          <a:p>
            <a:pPr lvl="1"/>
            <a:r>
              <a:rPr lang="en-US" dirty="0" smtClean="0"/>
              <a:t>Lt. Governor Tom Docking</a:t>
            </a:r>
          </a:p>
          <a:p>
            <a:pPr lvl="1"/>
            <a:r>
              <a:rPr lang="en-US" dirty="0" smtClean="0"/>
              <a:t>Mayor Robert Knight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Wichita - Kaifeng </a:t>
            </a:r>
            <a:endParaRPr lang="en-US" sz="6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"/>
    </mc:Choice>
    <mc:Fallback xmlns="">
      <p:transition xmlns:p14="http://schemas.microsoft.com/office/powerpoint/2010/main" spd="slow" advTm="38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906</Words>
  <Application>Microsoft Macintosh PowerPoint</Application>
  <PresentationFormat>On-screen Show (4:3)</PresentationFormat>
  <Paragraphs>124</Paragraphs>
  <Slides>71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OUR MISSION </vt:lpstr>
      <vt:lpstr>CURRENT SISTER CITIES </vt:lpstr>
      <vt:lpstr>PowerPoint Presentation</vt:lpstr>
      <vt:lpstr> WICHITA AREA SISTER CITIES, INC. BYLAWS (excepts) </vt:lpstr>
      <vt:lpstr>PowerPoint Presentation</vt:lpstr>
      <vt:lpstr>Wichita - Kaifeng</vt:lpstr>
      <vt:lpstr>Wichita - Kaifeng </vt:lpstr>
      <vt:lpstr>Wichita - Kaifeng </vt:lpstr>
      <vt:lpstr>Wichita - Kaifeng </vt:lpstr>
      <vt:lpstr>Wichita - Kaifeng </vt:lpstr>
      <vt:lpstr>Wichita - Kaifeng </vt:lpstr>
      <vt:lpstr>Wichita - Kaifeng </vt:lpstr>
      <vt:lpstr> </vt:lpstr>
      <vt:lpstr>Official Delegation to China October 2012</vt:lpstr>
      <vt:lpstr>PowerPoint Presentation</vt:lpstr>
      <vt:lpstr>Official Delegation to China October 2012</vt:lpstr>
      <vt:lpstr>PowerPoint Presentation</vt:lpstr>
      <vt:lpstr>PowerPoint Presentation</vt:lpstr>
      <vt:lpstr>PowerPoint Presentation</vt:lpstr>
      <vt:lpstr>Official Delegation to China October 2012</vt:lpstr>
      <vt:lpstr>30th Chrysanthemum Festival Kaifeng, China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Kaifeng University</vt:lpstr>
      <vt:lpstr>PowerPoint Presentation</vt:lpstr>
      <vt:lpstr>PowerPoint Presentation</vt:lpstr>
      <vt:lpstr>Dr. LI ZHI DEAN of Business Administration College and International Education College</vt:lpstr>
      <vt:lpstr>ORLEANS,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Chappell</dc:creator>
  <cp:lastModifiedBy>Glyn RImmington</cp:lastModifiedBy>
  <cp:revision>68</cp:revision>
  <dcterms:created xsi:type="dcterms:W3CDTF">2013-12-07T17:47:05Z</dcterms:created>
  <dcterms:modified xsi:type="dcterms:W3CDTF">2015-01-21T17:27:05Z</dcterms:modified>
</cp:coreProperties>
</file>