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7" r:id="rId21"/>
    <p:sldId id="279" r:id="rId22"/>
    <p:sldId id="280" r:id="rId2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1680" y="1676520"/>
            <a:ext cx="8000640" cy="2424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600" strike="noStrike">
                <a:solidFill>
                  <a:srgbClr val="000000"/>
                </a:solidFill>
                <a:latin typeface="Calisto MT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A611A8E9-953A-4099-B968-DDD045D22676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pic>
        <p:nvPicPr>
          <p:cNvPr id="6" name="Picture 8"/>
          <p:cNvPicPr/>
          <p:nvPr/>
        </p:nvPicPr>
        <p:blipFill>
          <a:blip r:embed="rId16"/>
          <a:stretch/>
        </p:blipFill>
        <p:spPr>
          <a:xfrm>
            <a:off x="2705040" y="4191120"/>
            <a:ext cx="3733560" cy="151920"/>
          </a:xfrm>
          <a:prstGeom prst="rect">
            <a:avLst/>
          </a:prstGeom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00C18F66-BC68-42D3-B046-490D4C9E9352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5400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Click to edit the title text formatClick to edit Master title style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"/>
            </a:pPr>
            <a:r>
              <a:rPr lang="en-US" sz="2200" strike="noStrike">
                <a:solidFill>
                  <a:srgbClr val="000000"/>
                </a:solidFill>
                <a:latin typeface="Calisto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"/>
            </a:pPr>
            <a:r>
              <a:rPr lang="en-US" sz="2000" strike="noStrike">
                <a:solidFill>
                  <a:srgbClr val="000000"/>
                </a:solidFill>
                <a:latin typeface="Calisto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level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7D00B9D6-B83D-4B0A-8DBC-9430A0B5D748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pic>
        <p:nvPicPr>
          <p:cNvPr id="88" name="Picture 7"/>
          <p:cNvPicPr/>
          <p:nvPr/>
        </p:nvPicPr>
        <p:blipFill>
          <a:blip r:embed="rId15"/>
          <a:stretch/>
        </p:blipFill>
        <p:spPr>
          <a:xfrm>
            <a:off x="2705040" y="1523880"/>
            <a:ext cx="3733560" cy="151920"/>
          </a:xfrm>
          <a:prstGeom prst="rect">
            <a:avLst/>
          </a:prstGeom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2485042" y="3184238"/>
            <a:ext cx="5409720" cy="30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Meetings: Watermarks Café
PO Box 781715 Wichita KS 67278
Incorporated on April 20</a:t>
            </a:r>
            <a:r>
              <a:rPr lang="en-US" sz="2400" strike="noStrike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th</a:t>
            </a:r>
            <a:r>
              <a:rPr lang="en-US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1988
501[C]3 Non-Profit Organization 
EIN 48-1058052</a:t>
            </a:r>
            <a:r>
              <a:rPr lang="en-US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Programs for 2016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2016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January 31 Guatemala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February 22</a:t>
            </a:r>
            <a:r>
              <a:rPr lang="en-US" sz="2400" b="1" strike="noStrike" baseline="30000">
                <a:solidFill>
                  <a:srgbClr val="000000"/>
                </a:solidFill>
                <a:latin typeface="Calisto MT"/>
              </a:rPr>
              <a:t>nd</a:t>
            </a: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 AFRICA RISING: Positive Developments in Africa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March 8th Japan 5 Years after Fukishima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April 10th The Global Water Crisis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May 1st Sustainable Living and Buddhists in Kansas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Attendance at Programs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Varies; usually 30-45 but in December at the Islamic Society, 250 [the UN Banquet had 96 registered to attend but only 73 attended, meaning we lost money paying for 23 empty places for which food had been prepared].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Publicizing in Eagle (kansas.com), with the Peace and Social Justice Center calendar (contact Janice Bradley [janbrad89@gmail.com]) and KMUW calendars helps.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Share on your Facebook account and send the schedule for the year out to your email list.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04920" y="2585520"/>
            <a:ext cx="8457840" cy="27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00FF"/>
                </a:solidFill>
                <a:latin typeface="Verdana"/>
                <a:ea typeface="ＭＳ Ｐゴシック"/>
              </a:rPr>
              <a:t>TRADITIONS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UN Anniversary Banquet in October – celebrating October 24</a:t>
            </a:r>
            <a:r>
              <a:rPr lang="en-US" sz="2000" strike="noStrike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th</a:t>
            </a: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1945----</a:t>
            </a:r>
            <a:r>
              <a:rPr lang="en-US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DATE for 2016 is Sat., </a:t>
            </a:r>
            <a:r>
              <a:rPr lang="en-US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October </a:t>
            </a:r>
            <a:r>
              <a:rPr lang="en-US" sz="2400" b="1" strike="noStrike" smtClean="0">
                <a:solidFill>
                  <a:srgbClr val="000000"/>
                </a:solidFill>
                <a:latin typeface="Verdana"/>
                <a:ea typeface="ＭＳ Ｐゴシック"/>
              </a:rPr>
              <a:t>29-</a:t>
            </a:r>
            <a:r>
              <a:rPr lang="en-US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-WSU</a:t>
            </a: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January Annual Meeting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Religions of the World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Trivia Nights—none for 2 years—do you want them to return?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Howard &amp; Jeanne Johnston Global Community Citizenship award </a:t>
            </a:r>
            <a:endParaRPr dirty="0"/>
          </a:p>
        </p:txBody>
      </p:sp>
      <p:pic>
        <p:nvPicPr>
          <p:cNvPr id="201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03" name="Picture 9"/>
          <p:cNvPicPr/>
          <p:nvPr/>
        </p:nvPicPr>
        <p:blipFill>
          <a:blip r:embed="rId3"/>
          <a:stretch/>
        </p:blipFill>
        <p:spPr>
          <a:xfrm>
            <a:off x="3962520" y="6248520"/>
            <a:ext cx="617040" cy="409320"/>
          </a:xfrm>
          <a:prstGeom prst="rect">
            <a:avLst/>
          </a:prstGeom>
          <a:ln>
            <a:noFill/>
          </a:ln>
        </p:spPr>
      </p:pic>
      <p:pic>
        <p:nvPicPr>
          <p:cNvPr id="204" name="Picture 8"/>
          <p:cNvPicPr/>
          <p:nvPr/>
        </p:nvPicPr>
        <p:blipFill>
          <a:blip r:embed="rId4"/>
          <a:stretch/>
        </p:blipFill>
        <p:spPr>
          <a:xfrm>
            <a:off x="2666880" y="5463000"/>
            <a:ext cx="609120" cy="403920"/>
          </a:xfrm>
          <a:prstGeom prst="rect">
            <a:avLst/>
          </a:prstGeom>
          <a:ln>
            <a:noFill/>
          </a:ln>
        </p:spPr>
      </p:pic>
      <p:pic>
        <p:nvPicPr>
          <p:cNvPr id="205" name="Picture 7"/>
          <p:cNvPicPr/>
          <p:nvPr/>
        </p:nvPicPr>
        <p:blipFill>
          <a:blip r:embed="rId5"/>
          <a:stretch/>
        </p:blipFill>
        <p:spPr>
          <a:xfrm>
            <a:off x="3351240" y="5915160"/>
            <a:ext cx="610920" cy="409320"/>
          </a:xfrm>
          <a:prstGeom prst="rect">
            <a:avLst/>
          </a:prstGeom>
          <a:ln>
            <a:noFill/>
          </a:ln>
        </p:spPr>
      </p:pic>
      <p:pic>
        <p:nvPicPr>
          <p:cNvPr id="206" name="Picture 6"/>
          <p:cNvPicPr/>
          <p:nvPr/>
        </p:nvPicPr>
        <p:blipFill>
          <a:blip r:embed="rId6"/>
          <a:stretch/>
        </p:blipFill>
        <p:spPr>
          <a:xfrm>
            <a:off x="2046240" y="5257800"/>
            <a:ext cx="580680" cy="385200"/>
          </a:xfrm>
          <a:prstGeom prst="rect">
            <a:avLst/>
          </a:prstGeom>
          <a:ln>
            <a:noFill/>
          </a:ln>
        </p:spPr>
      </p:pic>
      <p:pic>
        <p:nvPicPr>
          <p:cNvPr id="207" name="Picture 15"/>
          <p:cNvPicPr/>
          <p:nvPr/>
        </p:nvPicPr>
        <p:blipFill>
          <a:blip r:embed="rId7"/>
          <a:stretch/>
        </p:blipFill>
        <p:spPr>
          <a:xfrm>
            <a:off x="6872400" y="5219640"/>
            <a:ext cx="1929960" cy="1447560"/>
          </a:xfrm>
          <a:prstGeom prst="rect">
            <a:avLst/>
          </a:prstGeom>
          <a:ln>
            <a:noFill/>
          </a:ln>
        </p:spPr>
      </p:pic>
      <p:pic>
        <p:nvPicPr>
          <p:cNvPr id="208" name="Picture 17"/>
          <p:cNvPicPr/>
          <p:nvPr/>
        </p:nvPicPr>
        <p:blipFill>
          <a:blip r:embed="rId8">
            <a:lum contrast="6000"/>
          </a:blip>
          <a:srcRect t="445440" b="242924"/>
          <a:stretch/>
        </p:blipFill>
        <p:spPr>
          <a:xfrm>
            <a:off x="4677120" y="5248800"/>
            <a:ext cx="1494720" cy="1388880"/>
          </a:xfrm>
          <a:prstGeom prst="rect">
            <a:avLst/>
          </a:prstGeom>
          <a:ln>
            <a:noFill/>
          </a:ln>
        </p:spPr>
      </p:pic>
      <p:pic>
        <p:nvPicPr>
          <p:cNvPr id="209" name="Picture 19"/>
          <p:cNvPicPr/>
          <p:nvPr/>
        </p:nvPicPr>
        <p:blipFill>
          <a:blip r:embed="rId9"/>
          <a:srcRect l="121351" r="1151351"/>
          <a:stretch/>
        </p:blipFill>
        <p:spPr>
          <a:xfrm>
            <a:off x="527400" y="5323680"/>
            <a:ext cx="1042560" cy="1412280"/>
          </a:xfrm>
          <a:prstGeom prst="rect">
            <a:avLst/>
          </a:prstGeom>
          <a:ln>
            <a:noFill/>
          </a:ln>
        </p:spPr>
      </p:pic>
      <p:pic>
        <p:nvPicPr>
          <p:cNvPr id="210" name="Picture 10"/>
          <p:cNvPicPr/>
          <p:nvPr/>
        </p:nvPicPr>
        <p:blipFill>
          <a:blip r:embed="rId10"/>
          <a:stretch/>
        </p:blipFill>
        <p:spPr>
          <a:xfrm>
            <a:off x="3423600" y="1314000"/>
            <a:ext cx="2145960" cy="1609200"/>
          </a:xfrm>
          <a:prstGeom prst="rect">
            <a:avLst/>
          </a:prstGeom>
          <a:ln>
            <a:noFill/>
          </a:ln>
        </p:spPr>
      </p:pic>
      <p:pic>
        <p:nvPicPr>
          <p:cNvPr id="211" name="Picture 1"/>
          <p:cNvPicPr/>
          <p:nvPr/>
        </p:nvPicPr>
        <p:blipFill>
          <a:blip r:embed="rId11"/>
          <a:stretch/>
        </p:blipFill>
        <p:spPr>
          <a:xfrm>
            <a:off x="6030000" y="1314000"/>
            <a:ext cx="909720" cy="16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04920" y="1835640"/>
            <a:ext cx="845784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UN ANNIVERSARY BANQUETS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Speakers: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1989 Rev. Sylvia Farmer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1990 Hilda Paqui – UN Development Programs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1991 George Neavoll, Wichita Eagle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1992 David Farnsworth, Political Science,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1993 – no information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1994 Panel: Don Skokan, Janet Nickel, Manfred Menking, CG Chacko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1995 Carol Konek, Chair Womens Studies,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1996 Robert Musil, Physicians for Social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1997 – no banquet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1998 Panel: James McKenney WSU PoliSci &amp; CG Chacko Friends PoliSci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1999 Tim Weldon, Newman University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2000 Jonathan Schell, Author &amp; Journalist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2001 Lawrence Korb, Council for Foreign Relations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2002 Joeseph Cirincione, Carnegie Endowment for International Peace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2003 Victor Sidel, Albert Einstein College of Medicine</a:t>
            </a:r>
            <a:endParaRPr/>
          </a:p>
        </p:txBody>
      </p:sp>
      <p:pic>
        <p:nvPicPr>
          <p:cNvPr id="213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80400" y="1925640"/>
            <a:ext cx="8457840" cy="42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00FF"/>
                </a:solidFill>
                <a:latin typeface="Verdana"/>
                <a:ea typeface="ＭＳ Ｐゴシック"/>
              </a:rPr>
              <a:t>UN ANNIVERSARY BANQUETS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Speakers: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2004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Ramu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Damudaran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Secretariate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2005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Nancee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Oku-Bright UN Humanitarian Affairs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2006 Brian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Vitunic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Central Asia Desk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2007 Kathleen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Abdalla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Sustainable Development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2008 Donald Lee, UN Millennium Development Goals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2009 Ari Gaitanis, UN Peace Keeping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2010 Liv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Tigerstedt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Anti-terrorism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2011 Dena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Gudaitis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World Food Program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2012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Antonie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deJong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UN Women’s Rights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2013 Dr. Abraham Joseph 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2014 Alex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Taukatch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Changing UN Positions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2015 Assistant to the US Attorney for Kansas Tom Beall &amp; Founder of ICTSOS, Jennifer White, on Human Trafficking</a:t>
            </a:r>
            <a:endParaRPr dirty="0"/>
          </a:p>
        </p:txBody>
      </p:sp>
      <p:pic>
        <p:nvPicPr>
          <p:cNvPr id="216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04920" y="1973520"/>
            <a:ext cx="8457840" cy="45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Howard &amp; Jeanne Johnston Global Community Citizenship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Awardees: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2000 – Howard Johnston, Founding Member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2001 – Al Vargo, Director of Intensive English Program,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2002 – Ken Stewart, Lawyer, Founding Member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2003 – Randy Bush, Director International Education, Butler CCC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2004 – Billy McCray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2005 – Manfred &amp; Susan Menking, Physicians for Social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2006 – Dorothy Billings, Anthropology Professor,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2007 – Glyn Rimmington, Professor of Global Learning,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2008 – Balbir &amp; Treva Mathur, Trees for Life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2009 – Vimal Goyle, Physician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2010 – Carolyn Shaw, Chair Political Science,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2011 – Rick McNary, CEO of Numana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2012 – Michael Poage, Pastor, Poet, Activist</a:t>
            </a:r>
            <a:endParaRPr/>
          </a:p>
        </p:txBody>
      </p:sp>
      <p:pic>
        <p:nvPicPr>
          <p:cNvPr id="238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676520" y="1066680"/>
            <a:ext cx="5638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Johnston Award Winners Continued</a:t>
            </a:r>
            <a:endParaRPr b="1" dirty="0"/>
          </a:p>
        </p:txBody>
      </p:sp>
      <p:sp>
        <p:nvSpPr>
          <p:cNvPr id="241" name="CustomShape 2"/>
          <p:cNvSpPr/>
          <p:nvPr/>
        </p:nvSpPr>
        <p:spPr>
          <a:xfrm>
            <a:off x="1523880" y="2057400"/>
            <a:ext cx="64767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AutoNum type="arabicPlain" startAt="2013"/>
            </a:pP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Mohan 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and Lakshmi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Kambampati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committed internationalists, honored teacher and director of the Wichita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IndoChina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Center</a:t>
            </a:r>
          </a:p>
          <a:p>
            <a:pPr marL="342900" indent="-342900">
              <a:lnSpc>
                <a:spcPct val="100000"/>
              </a:lnSpc>
              <a:buAutoNum type="arabicPlain" startAt="2013"/>
            </a:pPr>
            <a:endParaRPr dirty="0"/>
          </a:p>
          <a:p>
            <a:pPr marL="342900" indent="-342900">
              <a:lnSpc>
                <a:spcPct val="100000"/>
              </a:lnSpc>
              <a:buAutoNum type="arabicPlain" startAt="2014"/>
            </a:pPr>
            <a:r>
              <a:rPr lang="en-US" strike="noStrike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Dr</a:t>
            </a: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Deema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DeSilva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36 years the director of the Office of Special Programs at WSU including TRIO; Mary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Harren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lifelong peace activist; Sister Ann Catherine Burger of the Sisters of St. Joseph and tireless worker for the poor in Hilltop Ministries </a:t>
            </a:r>
            <a:endParaRPr lang="en-US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342900" indent="-342900">
              <a:lnSpc>
                <a:spcPct val="100000"/>
              </a:lnSpc>
              <a:buAutoNum type="arabicPlain" startAt="2014"/>
            </a:pPr>
            <a:endParaRPr dirty="0"/>
          </a:p>
          <a:p>
            <a:pPr marL="342900" indent="-342900">
              <a:lnSpc>
                <a:spcPct val="100000"/>
              </a:lnSpc>
              <a:buAutoNum type="arabicPlain" startAt="2015"/>
            </a:pP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Sam </a:t>
            </a: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Muyskens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former director Interfaith Ministries, current director Global Faith in </a:t>
            </a: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Action</a:t>
            </a:r>
          </a:p>
          <a:p>
            <a:pPr marL="342900" indent="-342900">
              <a:lnSpc>
                <a:spcPct val="100000"/>
              </a:lnSpc>
              <a:buAutoNum type="arabicPlain" startAt="2015"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762120" y="762120"/>
            <a:ext cx="7695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Election of new board members: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1066680" y="1676520"/>
            <a:ext cx="69339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Barbara James, attorney and internationalist with Africa connections and background; active with GLC at its inception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Carl Williams, photographer and activist with the Silver Haired Legislature with experience in fund raising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Mansoor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Ali, businessman with his own Ali Foundation who became aware of the GLC at its program in December at the Islamic Society of Wichita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Refika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Sarionder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from Turkey, formerly on the board and now a graduate student at </a:t>
            </a: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WSU</a:t>
            </a:r>
            <a:b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</a:b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Nominations from the floor?</a:t>
            </a:r>
            <a:endParaRPr dirty="0"/>
          </a:p>
        </p:txBody>
      </p:sp>
      <p:sp>
        <p:nvSpPr>
          <p:cNvPr id="244" name="CustomShape 3"/>
          <p:cNvSpPr/>
          <p:nvPr/>
        </p:nvSpPr>
        <p:spPr>
          <a:xfrm>
            <a:off x="5454000" y="1372680"/>
            <a:ext cx="261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Internet</a:t>
            </a:r>
            <a:endParaRPr/>
          </a:p>
        </p:txBody>
      </p:sp>
      <p:pic>
        <p:nvPicPr>
          <p:cNvPr id="250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1943640" y="53352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52" name="Picture 2"/>
          <p:cNvPicPr/>
          <p:nvPr/>
        </p:nvPicPr>
        <p:blipFill>
          <a:blip r:embed="rId3"/>
          <a:stretch/>
        </p:blipFill>
        <p:spPr>
          <a:xfrm>
            <a:off x="457200" y="2514600"/>
            <a:ext cx="2361960" cy="2138040"/>
          </a:xfrm>
          <a:prstGeom prst="rect">
            <a:avLst/>
          </a:prstGeom>
          <a:ln>
            <a:noFill/>
          </a:ln>
        </p:spPr>
      </p:pic>
      <p:pic>
        <p:nvPicPr>
          <p:cNvPr id="253" name="Picture 3"/>
          <p:cNvPicPr/>
          <p:nvPr/>
        </p:nvPicPr>
        <p:blipFill>
          <a:blip r:embed="rId4"/>
          <a:stretch/>
        </p:blipFill>
        <p:spPr>
          <a:xfrm>
            <a:off x="4110840" y="1752480"/>
            <a:ext cx="1549440" cy="4893120"/>
          </a:xfrm>
          <a:prstGeom prst="rect">
            <a:avLst/>
          </a:prstGeom>
          <a:ln>
            <a:noFill/>
          </a:ln>
        </p:spPr>
      </p:pic>
      <p:pic>
        <p:nvPicPr>
          <p:cNvPr id="254" name="Picture 7"/>
          <p:cNvPicPr/>
          <p:nvPr/>
        </p:nvPicPr>
        <p:blipFill>
          <a:blip r:embed="rId5"/>
          <a:stretch/>
        </p:blipFill>
        <p:spPr>
          <a:xfrm>
            <a:off x="6065280" y="1752480"/>
            <a:ext cx="1478160" cy="4800240"/>
          </a:xfrm>
          <a:prstGeom prst="rect">
            <a:avLst/>
          </a:prstGeom>
          <a:ln>
            <a:noFill/>
          </a:ln>
        </p:spPr>
      </p:pic>
      <p:pic>
        <p:nvPicPr>
          <p:cNvPr id="255" name="Picture 8"/>
          <p:cNvPicPr/>
          <p:nvPr/>
        </p:nvPicPr>
        <p:blipFill>
          <a:blip r:embed="rId6"/>
          <a:stretch/>
        </p:blipFill>
        <p:spPr>
          <a:xfrm>
            <a:off x="457200" y="4791240"/>
            <a:ext cx="2437920" cy="1727280"/>
          </a:xfrm>
          <a:prstGeom prst="rect">
            <a:avLst/>
          </a:prstGeom>
          <a:ln>
            <a:noFill/>
          </a:ln>
        </p:spPr>
      </p:pic>
      <p:sp>
        <p:nvSpPr>
          <p:cNvPr id="256" name="CustomShape 3"/>
          <p:cNvSpPr/>
          <p:nvPr/>
        </p:nvSpPr>
        <p:spPr>
          <a:xfrm>
            <a:off x="1991880" y="1162440"/>
            <a:ext cx="6923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FF"/>
                </a:solidFill>
                <a:latin typeface="Verdana"/>
                <a:ea typeface="ＭＳ Ｐゴシック"/>
              </a:rPr>
              <a:t>http://www.globallearningcenterwichita.org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Historical Research</a:t>
            </a:r>
            <a:endParaRPr/>
          </a:p>
        </p:txBody>
      </p:sp>
      <p:pic>
        <p:nvPicPr>
          <p:cNvPr id="264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5881320" y="2666880"/>
            <a:ext cx="29775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SEARCHABLE PDF FILES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Shared on Googledocs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Articles of Incorporation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Bylaws**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Newsletters / Flyers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Minutes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Correspondence</a:t>
            </a:r>
            <a:endParaRPr/>
          </a:p>
        </p:txBody>
      </p:sp>
      <p:pic>
        <p:nvPicPr>
          <p:cNvPr id="267" name="Picture 1"/>
          <p:cNvPicPr/>
          <p:nvPr/>
        </p:nvPicPr>
        <p:blipFill>
          <a:blip r:embed="rId3"/>
          <a:stretch/>
        </p:blipFill>
        <p:spPr>
          <a:xfrm>
            <a:off x="1676520" y="3200400"/>
            <a:ext cx="2641320" cy="1638000"/>
          </a:xfrm>
          <a:prstGeom prst="rect">
            <a:avLst/>
          </a:prstGeom>
          <a:ln>
            <a:noFill/>
          </a:ln>
        </p:spPr>
      </p:pic>
      <p:pic>
        <p:nvPicPr>
          <p:cNvPr id="268" name="Picture 3"/>
          <p:cNvPicPr/>
          <p:nvPr/>
        </p:nvPicPr>
        <p:blipFill>
          <a:blip r:embed="rId4"/>
          <a:stretch/>
        </p:blipFill>
        <p:spPr>
          <a:xfrm>
            <a:off x="3505320" y="2666880"/>
            <a:ext cx="1917360" cy="799560"/>
          </a:xfrm>
          <a:prstGeom prst="rect">
            <a:avLst/>
          </a:prstGeom>
          <a:ln>
            <a:noFill/>
          </a:ln>
        </p:spPr>
      </p:pic>
      <p:pic>
        <p:nvPicPr>
          <p:cNvPr id="269" name="Picture 6"/>
          <p:cNvPicPr/>
          <p:nvPr/>
        </p:nvPicPr>
        <p:blipFill>
          <a:blip r:embed="rId5"/>
          <a:stretch/>
        </p:blipFill>
        <p:spPr>
          <a:xfrm>
            <a:off x="304920" y="4648320"/>
            <a:ext cx="1587240" cy="167076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2004480" y="5257800"/>
            <a:ext cx="3100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Historical papers at home of Sarah &amp; Bill Johnston, El Dorado, Ks.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04920" y="2059560"/>
            <a:ext cx="8457840" cy="42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MISSION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The mission of the GLC is to provide opportunities for learning about peoples and cultures of the world in order to promote a peaceful future.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PURPOSE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Engage in research, education and service in the area of global learning to involve greater numbers of people of Wichita and the surrounding area in constructive international dialogue; to help visitors from abroad more fully understand Kansans; and to involve large numbers of persons in the discovery of workable solutions to the problems of the globe.</a:t>
            </a:r>
            <a:endParaRPr/>
          </a:p>
        </p:txBody>
      </p:sp>
      <p:pic>
        <p:nvPicPr>
          <p:cNvPr id="171" name="Picture 6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352680" y="3583080"/>
            <a:ext cx="2209320" cy="3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QUESTIONS?</a:t>
            </a:r>
            <a:endParaRPr/>
          </a:p>
        </p:txBody>
      </p:sp>
      <p:pic>
        <p:nvPicPr>
          <p:cNvPr id="272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04920" y="2512080"/>
            <a:ext cx="8457840" cy="29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GOALS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establish an independent international dialogue and global learning organization;</a:t>
            </a: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serve as a focal point for international education and exchange efforts; and</a:t>
            </a: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become an organization capable of serving persons and groups, including those not now being helped, to gain global knowledge and international understanding.</a:t>
            </a:r>
            <a:endParaRPr/>
          </a:p>
        </p:txBody>
      </p:sp>
      <p:pic>
        <p:nvPicPr>
          <p:cNvPr id="174" name="Picture 6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762120" y="2100240"/>
            <a:ext cx="7238520" cy="31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 MEETINGS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10:00 AM, 1</a:t>
            </a:r>
            <a:r>
              <a:rPr lang="en-US" strike="noStrike" baseline="30000">
                <a:solidFill>
                  <a:srgbClr val="000000"/>
                </a:solidFill>
                <a:latin typeface="Verdana"/>
                <a:ea typeface="ＭＳ Ｐゴシック"/>
              </a:rPr>
              <a:t>st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Saturday of each month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Watermark Café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MONTHLY EVENTS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August to May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6:00 PM, one Sunday evening each month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Different locations, in 2016 usually dinner at Olive Tree Banquet and Catering, </a:t>
            </a:r>
            <a:r>
              <a:rPr lang="en-US" b="1" strike="noStrike">
                <a:solidFill>
                  <a:srgbClr val="000000"/>
                </a:solidFill>
                <a:latin typeface="Verdana"/>
                <a:ea typeface="ＭＳ Ｐゴシック"/>
              </a:rPr>
              <a:t>2949 N Rock Road, Wichita 67226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7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04920" y="2151000"/>
            <a:ext cx="8457840" cy="35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</a:t>
            </a:r>
            <a:endParaRPr/>
          </a:p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0000"/>
                </a:solidFill>
                <a:latin typeface="Verdana"/>
                <a:ea typeface="ＭＳ Ｐゴシック"/>
              </a:rPr>
              <a:t>Executive Steering Committee for 2016: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President: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Gretchen Eick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Vice President: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Jim Phillips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Treasurer: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Holger Meyer with Michael Aumack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Secretary: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Emily Schlenker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Publicity and Membership: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to be filled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Members: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Sue Abdinnour, Ikram Ahmed, Michael Aumack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Dotty Billings, Pat Ciotti,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Gretchen Eick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Shayla Johnston, Sarah Johnston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Lakshmi Kambampati, David Kapten, Yonka Krasteva,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Jens Kreineth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Holger Meyer, Tom Moore, Leslie Page, Zhanna Pataky, Jim Phillips, Emily Schlenker, and …..</a:t>
            </a:r>
            <a:endParaRPr/>
          </a:p>
        </p:txBody>
      </p:sp>
      <p:pic>
        <p:nvPicPr>
          <p:cNvPr id="180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04920" y="2257200"/>
            <a:ext cx="84578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Officers serve two years in a particular role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Officers are elected annually by the board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Members may serve 2 consecutive 3-year terms before being required to take a year off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Ideally, there are 24 members in 3 groups of 8 with 8 members going off and 8 coming on annually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04920" y="2257200"/>
            <a:ext cx="84578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FOUNDING BOARD 1988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Howard Johnston (President)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David Walker (Vice President),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Jeanne Johnston 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(Secretary), Anna Anderson (Treasurer), Stuart Berger,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Pat Cameron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CG Chacko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Darold Deterdin, Patricia Ann Hatcher, Ben Henry,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Myrliss Hershey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Pat Lehman,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Diane Lincoln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Otis Milton, Jim Munson,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Sam Myskens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Ken Stewart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Tim Voss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6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04920" y="2530440"/>
            <a:ext cx="845784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00FF"/>
                </a:solidFill>
                <a:latin typeface="Verdana"/>
                <a:ea typeface="ＭＳ Ｐゴシック"/>
              </a:rPr>
              <a:t>LOCATIONS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1989 124 S Broadway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1990 435 S Broadway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1995 Office 334 N Topeka; Resource Room Brennan Hall, WSU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1997 529 N Market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2011f Watermark Café &amp; PO Box 781715 Wichita KS </a:t>
            </a:r>
            <a:r>
              <a:rPr lang="en-US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67278</a:t>
            </a:r>
            <a:endParaRPr dirty="0"/>
          </a:p>
        </p:txBody>
      </p:sp>
      <p:pic>
        <p:nvPicPr>
          <p:cNvPr id="189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905120" y="609480"/>
            <a:ext cx="68576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 programs in 2015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609480" y="45684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838080" y="2057400"/>
            <a:ext cx="754344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August: Teaching in Sikkim, Northern India, one of the world’s most diverse places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September: Remembering the 1915 Genocide at Musa Dagi and the Last Armenian Village in Turkey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October: UN Banquet on Human Trafficking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November: Cuba Today with Peter Roman from the City University of New York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December: Islam, a Faith and Way of Life with panel at the Islamic Society of Wichita</a:t>
            </a:r>
            <a:endParaRPr/>
          </a:p>
        </p:txBody>
      </p:sp>
      <p:sp>
        <p:nvSpPr>
          <p:cNvPr id="195" name="TextShape 4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1259</Words>
  <Application>Microsoft Office PowerPoint</Application>
  <PresentationFormat>On-screen Show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Calisto MT</vt:lpstr>
      <vt:lpstr>DejaVu Sans</vt:lpstr>
      <vt:lpstr>StarSymbol</vt:lpstr>
      <vt:lpstr>Verdana</vt:lpstr>
      <vt:lpstr>Wingdings 2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Eick</dc:creator>
  <cp:lastModifiedBy>Gretchen Eick</cp:lastModifiedBy>
  <cp:revision>5</cp:revision>
  <dcterms:modified xsi:type="dcterms:W3CDTF">2017-01-19T19:59:38Z</dcterms:modified>
</cp:coreProperties>
</file>