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76" r:id="rId7"/>
    <p:sldId id="275" r:id="rId8"/>
    <p:sldId id="266" r:id="rId9"/>
    <p:sldId id="267" r:id="rId10"/>
    <p:sldId id="280" r:id="rId11"/>
    <p:sldId id="268" r:id="rId12"/>
    <p:sldId id="278" r:id="rId13"/>
    <p:sldId id="279" r:id="rId14"/>
    <p:sldId id="270" r:id="rId15"/>
    <p:sldId id="277" r:id="rId16"/>
    <p:sldId id="274" r:id="rId17"/>
    <p:sldId id="272" r:id="rId18"/>
    <p:sldId id="273" r:id="rId19"/>
    <p:sldId id="271" r:id="rId20"/>
    <p:sldId id="257" r:id="rId21"/>
    <p:sldId id="258" r:id="rId22"/>
    <p:sldId id="259" r:id="rId23"/>
    <p:sldId id="260" r:id="rId24"/>
    <p:sldId id="269"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33EACB-DF00-4D7C-A099-5FA168E8D1ED}"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3EACB-DF00-4D7C-A099-5FA168E8D1ED}"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3EACB-DF00-4D7C-A099-5FA168E8D1ED}"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3EACB-DF00-4D7C-A099-5FA168E8D1ED}"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3EACB-DF00-4D7C-A099-5FA168E8D1ED}" type="datetimeFigureOut">
              <a:rPr lang="en-US" smtClean="0"/>
              <a:pPr/>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33EACB-DF00-4D7C-A099-5FA168E8D1ED}"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3EACB-DF00-4D7C-A099-5FA168E8D1ED}" type="datetimeFigureOut">
              <a:rPr lang="en-US" smtClean="0"/>
              <a:pPr/>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3EACB-DF00-4D7C-A099-5FA168E8D1ED}" type="datetimeFigureOut">
              <a:rPr lang="en-US" smtClean="0"/>
              <a:pPr/>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3EACB-DF00-4D7C-A099-5FA168E8D1ED}" type="datetimeFigureOut">
              <a:rPr lang="en-US" smtClean="0"/>
              <a:pPr/>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3EACB-DF00-4D7C-A099-5FA168E8D1ED}"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3EACB-DF00-4D7C-A099-5FA168E8D1ED}" type="datetimeFigureOut">
              <a:rPr lang="en-US" smtClean="0"/>
              <a:pPr/>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0112-187C-44D7-AC46-546E0BAFF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3EACB-DF00-4D7C-A099-5FA168E8D1ED}" type="datetimeFigureOut">
              <a:rPr lang="en-US" smtClean="0"/>
              <a:pPr/>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0112-187C-44D7-AC46-546E0BAFF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reddirtsit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reddirtsit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amesphillips21346@gmail.com" TargetMode="External"/><Relationship Id="rId2" Type="http://schemas.openxmlformats.org/officeDocument/2006/relationships/hyperlink" Target="mailto:eick@friends.edu" TargetMode="External"/><Relationship Id="rId1" Type="http://schemas.openxmlformats.org/officeDocument/2006/relationships/slideLayout" Target="../slideLayouts/slideLayout2.xml"/><Relationship Id="rId5" Type="http://schemas.openxmlformats.org/officeDocument/2006/relationships/hyperlink" Target="mailto:holgerme@gmail.com" TargetMode="External"/><Relationship Id="rId4" Type="http://schemas.openxmlformats.org/officeDocument/2006/relationships/hyperlink" Target="mailto:eschlenker@cox.n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ichaelaumack@gmail.com" TargetMode="External"/><Relationship Id="rId7" Type="http://schemas.openxmlformats.org/officeDocument/2006/relationships/hyperlink" Target="mailto:hcrise@gmail.com" TargetMode="External"/><Relationship Id="rId2" Type="http://schemas.openxmlformats.org/officeDocument/2006/relationships/hyperlink" Target="mailto:carl@att.net" TargetMode="External"/><Relationship Id="rId1" Type="http://schemas.openxmlformats.org/officeDocument/2006/relationships/slideLayout" Target="../slideLayouts/slideLayout2.xml"/><Relationship Id="rId6" Type="http://schemas.openxmlformats.org/officeDocument/2006/relationships/hyperlink" Target="mailto:dorothy.billings@wichita" TargetMode="External"/><Relationship Id="rId5" Type="http://schemas.openxmlformats.org/officeDocument/2006/relationships/hyperlink" Target="mailto:dkapten@yahoo.com" TargetMode="External"/><Relationship Id="rId4" Type="http://schemas.openxmlformats.org/officeDocument/2006/relationships/hyperlink" Target="mailto:attyjames@aol.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ens.kreinath@gmail.com" TargetMode="External"/><Relationship Id="rId2" Type="http://schemas.openxmlformats.org/officeDocument/2006/relationships/hyperlink" Target="mailto:prof.ike@gmail.com" TargetMode="External"/><Relationship Id="rId1" Type="http://schemas.openxmlformats.org/officeDocument/2006/relationships/slideLayout" Target="../slideLayouts/slideLayout2.xml"/><Relationship Id="rId6" Type="http://schemas.openxmlformats.org/officeDocument/2006/relationships/hyperlink" Target="mailto:maryharren@live.com" TargetMode="External"/><Relationship Id="rId5" Type="http://schemas.openxmlformats.org/officeDocument/2006/relationships/hyperlink" Target="mailto:manzoor@ali-foundation.org" TargetMode="External"/><Relationship Id="rId4" Type="http://schemas.openxmlformats.org/officeDocument/2006/relationships/hyperlink" Target="mailto:lefpage@yahoo.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plci48@hotmail.com" TargetMode="External"/><Relationship Id="rId7" Type="http://schemas.openxmlformats.org/officeDocument/2006/relationships/hyperlink" Target="mailto:ikrasteva@butlercc.edu" TargetMode="External"/><Relationship Id="rId2" Type="http://schemas.openxmlformats.org/officeDocument/2006/relationships/hyperlink" Target="mailto:michaelaumack@gmail.com" TargetMode="External"/><Relationship Id="rId1" Type="http://schemas.openxmlformats.org/officeDocument/2006/relationships/slideLayout" Target="../slideLayouts/slideLayout2.xml"/><Relationship Id="rId6" Type="http://schemas.openxmlformats.org/officeDocument/2006/relationships/hyperlink" Target="mailto:wakeecomm@gmail.com" TargetMode="External"/><Relationship Id="rId5" Type="http://schemas.openxmlformats.org/officeDocument/2006/relationships/hyperlink" Target="mailto:temoore98@hotmail.com" TargetMode="External"/><Relationship Id="rId4" Type="http://schemas.openxmlformats.org/officeDocument/2006/relationships/hyperlink" Target="mailto:rsarionder@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globallearningcenterwichit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1-175px-CIA_WorldFactBook-Political_world.pdf.jpg"/>
          <p:cNvPicPr>
            <a:picLocks noChangeAspect="1"/>
          </p:cNvPicPr>
          <p:nvPr/>
        </p:nvPicPr>
        <p:blipFill>
          <a:blip r:embed="rId2" cstate="print"/>
          <a:stretch>
            <a:fillRect/>
          </a:stretch>
        </p:blipFill>
        <p:spPr>
          <a:xfrm>
            <a:off x="0" y="942703"/>
            <a:ext cx="9246124" cy="5124994"/>
          </a:xfrm>
          <a:prstGeom prst="rect">
            <a:avLst/>
          </a:prstGeom>
        </p:spPr>
      </p:pic>
      <p:sp>
        <p:nvSpPr>
          <p:cNvPr id="2" name="Title 1"/>
          <p:cNvSpPr>
            <a:spLocks noGrp="1"/>
          </p:cNvSpPr>
          <p:nvPr>
            <p:ph type="ctrTitle"/>
          </p:nvPr>
        </p:nvSpPr>
        <p:spPr/>
        <p:txBody>
          <a:bodyPr/>
          <a:lstStyle/>
          <a:p>
            <a:r>
              <a:rPr lang="en-US" dirty="0" smtClean="0"/>
              <a:t>Global Learning Center, INC.</a:t>
            </a:r>
            <a:endParaRPr lang="en-US" dirty="0"/>
          </a:p>
        </p:txBody>
      </p:sp>
      <p:sp>
        <p:nvSpPr>
          <p:cNvPr id="3" name="Subtitle 2"/>
          <p:cNvSpPr>
            <a:spLocks noGrp="1"/>
          </p:cNvSpPr>
          <p:nvPr>
            <p:ph type="subTitle" idx="1"/>
          </p:nvPr>
        </p:nvSpPr>
        <p:spPr>
          <a:xfrm>
            <a:off x="1371600" y="3505200"/>
            <a:ext cx="6400800" cy="2133600"/>
          </a:xfrm>
        </p:spPr>
        <p:txBody>
          <a:bodyPr>
            <a:normAutofit fontScale="85000" lnSpcReduction="20000"/>
          </a:bodyPr>
          <a:lstStyle/>
          <a:p>
            <a:r>
              <a:rPr lang="en-US" b="1" dirty="0" smtClean="0">
                <a:solidFill>
                  <a:schemeClr val="tx1">
                    <a:lumMod val="95000"/>
                    <a:lumOff val="5000"/>
                  </a:schemeClr>
                </a:solidFill>
              </a:rPr>
              <a:t>2016 Annual Report</a:t>
            </a:r>
          </a:p>
          <a:p>
            <a:r>
              <a:rPr lang="en-US" b="1" dirty="0" smtClean="0">
                <a:solidFill>
                  <a:schemeClr val="tx1">
                    <a:lumMod val="95000"/>
                    <a:lumOff val="5000"/>
                  </a:schemeClr>
                </a:solidFill>
              </a:rPr>
              <a:t>Dr. Gretchen </a:t>
            </a:r>
            <a:r>
              <a:rPr lang="en-US" b="1" dirty="0" err="1" smtClean="0">
                <a:solidFill>
                  <a:schemeClr val="tx1">
                    <a:lumMod val="95000"/>
                    <a:lumOff val="5000"/>
                  </a:schemeClr>
                </a:solidFill>
              </a:rPr>
              <a:t>Eick</a:t>
            </a:r>
            <a:r>
              <a:rPr lang="en-US" b="1" dirty="0" smtClean="0">
                <a:solidFill>
                  <a:schemeClr val="tx1">
                    <a:lumMod val="95000"/>
                    <a:lumOff val="5000"/>
                  </a:schemeClr>
                </a:solidFill>
              </a:rPr>
              <a:t>, Outgoing President</a:t>
            </a:r>
          </a:p>
          <a:p>
            <a:r>
              <a:rPr lang="en-US" b="1" dirty="0" smtClean="0">
                <a:solidFill>
                  <a:schemeClr val="accent6">
                    <a:lumMod val="50000"/>
                  </a:schemeClr>
                </a:solidFill>
              </a:rPr>
              <a:t>501c3 Non-profit Organization EIN 48-1058052 Incorporated April 20th 1988</a:t>
            </a:r>
          </a:p>
          <a:p>
            <a:r>
              <a:rPr lang="en-US" b="1" dirty="0" smtClean="0">
                <a:solidFill>
                  <a:schemeClr val="accent6">
                    <a:lumMod val="50000"/>
                  </a:schemeClr>
                </a:solidFill>
              </a:rPr>
              <a:t>www.globallearningcenterwichita.org</a:t>
            </a:r>
          </a:p>
          <a:p>
            <a:endParaRPr lang="en-US" b="1" dirty="0">
              <a:solidFill>
                <a:schemeClr val="tx1">
                  <a:lumMod val="95000"/>
                  <a:lumOff val="5000"/>
                </a:schemeClr>
              </a:solidFill>
            </a:endParaRPr>
          </a:p>
        </p:txBody>
      </p:sp>
      <p:sp>
        <p:nvSpPr>
          <p:cNvPr id="5" name="TextBox 4"/>
          <p:cNvSpPr txBox="1"/>
          <p:nvPr/>
        </p:nvSpPr>
        <p:spPr>
          <a:xfrm>
            <a:off x="304800" y="1219200"/>
            <a:ext cx="1981200" cy="12954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56" y="162676"/>
            <a:ext cx="2361343" cy="2255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Treasurer’s Report</a:t>
            </a:r>
            <a:endParaRPr lang="en-US" dirty="0"/>
          </a:p>
        </p:txBody>
      </p:sp>
      <p:sp>
        <p:nvSpPr>
          <p:cNvPr id="3" name="Content Placeholder 2"/>
          <p:cNvSpPr>
            <a:spLocks noGrp="1"/>
          </p:cNvSpPr>
          <p:nvPr>
            <p:ph idx="1"/>
          </p:nvPr>
        </p:nvSpPr>
        <p:spPr>
          <a:xfrm>
            <a:off x="457200" y="914400"/>
            <a:ext cx="8229600" cy="5211763"/>
          </a:xfrm>
        </p:spPr>
        <p:txBody>
          <a:bodyPr>
            <a:normAutofit fontScale="70000" lnSpcReduction="20000"/>
          </a:bodyPr>
          <a:lstStyle/>
          <a:p>
            <a:pPr marL="0" indent="0">
              <a:buNone/>
            </a:pPr>
            <a:r>
              <a:rPr lang="en-US" dirty="0"/>
              <a:t/>
            </a:r>
            <a:br>
              <a:rPr lang="en-US" dirty="0"/>
            </a:br>
            <a:r>
              <a:rPr lang="en-US" dirty="0"/>
              <a:t>We began the year with $5,657.10 in our checking account and ended with $5,182.66. Total expenses of $7,335.43 for catering events, reimbursement of speaker expenses, subsidy of student tickets at the UN banquet, and other operating expenses (e.g. website, globe award, etc.) were larger than total income from payments for events, memberships, and donations of $6,859.73. The year-end balance is $475.70 below the beginning balance.</a:t>
            </a:r>
            <a:br>
              <a:rPr lang="en-US" dirty="0"/>
            </a:br>
            <a:r>
              <a:rPr lang="en-US" dirty="0"/>
              <a:t/>
            </a:r>
            <a:br>
              <a:rPr lang="en-US" dirty="0"/>
            </a:br>
            <a:endParaRPr lang="en-US" dirty="0"/>
          </a:p>
          <a:p>
            <a:pPr marL="0" indent="0">
              <a:buNone/>
            </a:pPr>
            <a:r>
              <a:rPr lang="en-US" dirty="0"/>
              <a:t>The GLC also received in-kind donations from some of the board members in support of some of the events, for example sushi for the event on Japan and wine for the speaker and honoree reception at the UN Banquet. Thank you.</a:t>
            </a:r>
            <a:br>
              <a:rPr lang="en-US" dirty="0"/>
            </a:br>
            <a:r>
              <a:rPr lang="en-US" dirty="0"/>
              <a:t/>
            </a:r>
            <a:br>
              <a:rPr lang="en-US" dirty="0"/>
            </a:br>
            <a:endParaRPr lang="en-US" dirty="0"/>
          </a:p>
          <a:p>
            <a:pPr marL="0" indent="0">
              <a:buNone/>
            </a:pPr>
            <a:r>
              <a:rPr lang="en-US" dirty="0"/>
              <a:t>Our endowment is at $29,569.54, a negligible increase over the year due to very low CD interest rates</a:t>
            </a:r>
            <a:r>
              <a:rPr lang="en-US" dirty="0" smtClean="0"/>
              <a:t>.			</a:t>
            </a:r>
            <a:r>
              <a:rPr lang="en-US" i="1" dirty="0" smtClean="0"/>
              <a:t>Holger Meyer</a:t>
            </a:r>
            <a:endParaRPr lang="en-US" dirty="0"/>
          </a:p>
          <a:p>
            <a:endParaRPr lang="en-US" dirty="0"/>
          </a:p>
        </p:txBody>
      </p:sp>
    </p:spTree>
    <p:extLst>
      <p:ext uri="{BB962C8B-B14F-4D97-AF65-F5344CB8AC3E}">
        <p14:creationId xmlns:p14="http://schemas.microsoft.com/office/powerpoint/2010/main" val="72846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Endowment </a:t>
            </a:r>
            <a:r>
              <a:rPr lang="en-US" dirty="0" smtClean="0"/>
              <a:t>to support student participation in the UN Banquet: Thanks to many who have believed in the GLC’s mission over the years, we have an endowment fund that was set up to enable students to attend the UN Banquet while paying only the $10 student rate for that meal.</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304920" y="1835640"/>
            <a:ext cx="8457840" cy="48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b="1" strike="noStrike">
                <a:solidFill>
                  <a:srgbClr val="0000FF"/>
                </a:solidFill>
                <a:latin typeface="Verdana"/>
                <a:ea typeface="ＭＳ Ｐゴシック"/>
              </a:rPr>
              <a:t>UN ANNIVERSARY BANQUETS</a:t>
            </a:r>
            <a:endParaRPr/>
          </a:p>
          <a:p>
            <a:pPr>
              <a:lnSpc>
                <a:spcPct val="100000"/>
              </a:lnSpc>
            </a:pPr>
            <a:r>
              <a:rPr lang="en-US" strike="noStrike">
                <a:solidFill>
                  <a:srgbClr val="000000"/>
                </a:solidFill>
                <a:latin typeface="Verdana"/>
                <a:ea typeface="ＭＳ Ｐゴシック"/>
              </a:rPr>
              <a:t>Speakers:</a:t>
            </a:r>
            <a:endParaRPr/>
          </a:p>
          <a:p>
            <a:pPr>
              <a:lnSpc>
                <a:spcPct val="100000"/>
              </a:lnSpc>
            </a:pPr>
            <a:r>
              <a:rPr lang="en-US" strike="noStrike">
                <a:solidFill>
                  <a:srgbClr val="000000"/>
                </a:solidFill>
                <a:latin typeface="Verdana"/>
                <a:ea typeface="ＭＳ Ｐゴシック"/>
              </a:rPr>
              <a:t>1989 Rev. Sylvia Farmer</a:t>
            </a:r>
            <a:endParaRPr/>
          </a:p>
          <a:p>
            <a:pPr>
              <a:lnSpc>
                <a:spcPct val="100000"/>
              </a:lnSpc>
            </a:pPr>
            <a:r>
              <a:rPr lang="en-US" strike="noStrike">
                <a:solidFill>
                  <a:srgbClr val="000000"/>
                </a:solidFill>
                <a:latin typeface="Verdana"/>
                <a:ea typeface="ＭＳ Ｐゴシック"/>
              </a:rPr>
              <a:t>1990 Hilda Paqui – UN Development Programs</a:t>
            </a:r>
            <a:endParaRPr/>
          </a:p>
          <a:p>
            <a:pPr>
              <a:lnSpc>
                <a:spcPct val="100000"/>
              </a:lnSpc>
            </a:pPr>
            <a:r>
              <a:rPr lang="en-US" strike="noStrike">
                <a:solidFill>
                  <a:srgbClr val="000000"/>
                </a:solidFill>
                <a:latin typeface="Verdana"/>
                <a:ea typeface="ＭＳ Ｐゴシック"/>
              </a:rPr>
              <a:t>1991 George Neavoll, Wichita Eagle</a:t>
            </a:r>
            <a:endParaRPr/>
          </a:p>
          <a:p>
            <a:pPr>
              <a:lnSpc>
                <a:spcPct val="100000"/>
              </a:lnSpc>
            </a:pPr>
            <a:r>
              <a:rPr lang="en-US" strike="noStrike">
                <a:solidFill>
                  <a:srgbClr val="000000"/>
                </a:solidFill>
                <a:latin typeface="Verdana"/>
                <a:ea typeface="ＭＳ Ｐゴシック"/>
              </a:rPr>
              <a:t>1992 David Farnsworth, Political Science, WSU</a:t>
            </a:r>
            <a:endParaRPr/>
          </a:p>
          <a:p>
            <a:pPr>
              <a:lnSpc>
                <a:spcPct val="100000"/>
              </a:lnSpc>
            </a:pPr>
            <a:r>
              <a:rPr lang="en-US" strike="noStrike">
                <a:solidFill>
                  <a:srgbClr val="000000"/>
                </a:solidFill>
                <a:latin typeface="Verdana"/>
                <a:ea typeface="ＭＳ Ｐゴシック"/>
              </a:rPr>
              <a:t>1993 – no information</a:t>
            </a:r>
            <a:endParaRPr/>
          </a:p>
          <a:p>
            <a:pPr>
              <a:lnSpc>
                <a:spcPct val="100000"/>
              </a:lnSpc>
            </a:pPr>
            <a:r>
              <a:rPr lang="en-US" strike="noStrike">
                <a:solidFill>
                  <a:srgbClr val="000000"/>
                </a:solidFill>
                <a:latin typeface="Verdana"/>
                <a:ea typeface="ＭＳ Ｐゴシック"/>
              </a:rPr>
              <a:t>1994 Panel: Don Skokan, Janet Nickel, Manfred Menking, CG Chacko</a:t>
            </a:r>
            <a:endParaRPr/>
          </a:p>
          <a:p>
            <a:pPr>
              <a:lnSpc>
                <a:spcPct val="100000"/>
              </a:lnSpc>
            </a:pPr>
            <a:r>
              <a:rPr lang="en-US" strike="noStrike">
                <a:solidFill>
                  <a:srgbClr val="000000"/>
                </a:solidFill>
                <a:latin typeface="Verdana"/>
                <a:ea typeface="ＭＳ Ｐゴシック"/>
              </a:rPr>
              <a:t>1995 Carol Konek, Chair Womens Studies, WSU</a:t>
            </a:r>
            <a:endParaRPr/>
          </a:p>
          <a:p>
            <a:pPr>
              <a:lnSpc>
                <a:spcPct val="100000"/>
              </a:lnSpc>
            </a:pPr>
            <a:r>
              <a:rPr lang="en-US" strike="noStrike">
                <a:solidFill>
                  <a:srgbClr val="000000"/>
                </a:solidFill>
                <a:latin typeface="Verdana"/>
                <a:ea typeface="ＭＳ Ｐゴシック"/>
              </a:rPr>
              <a:t>1996 Robert Musil, Physicians for Social Responsibility</a:t>
            </a:r>
            <a:endParaRPr/>
          </a:p>
          <a:p>
            <a:pPr>
              <a:lnSpc>
                <a:spcPct val="100000"/>
              </a:lnSpc>
            </a:pPr>
            <a:r>
              <a:rPr lang="en-US" strike="noStrike">
                <a:solidFill>
                  <a:srgbClr val="000000"/>
                </a:solidFill>
                <a:latin typeface="Verdana"/>
                <a:ea typeface="ＭＳ Ｐゴシック"/>
              </a:rPr>
              <a:t>1997 – no banquet</a:t>
            </a:r>
            <a:endParaRPr/>
          </a:p>
          <a:p>
            <a:pPr>
              <a:lnSpc>
                <a:spcPct val="100000"/>
              </a:lnSpc>
            </a:pPr>
            <a:r>
              <a:rPr lang="en-US" strike="noStrike">
                <a:solidFill>
                  <a:srgbClr val="000000"/>
                </a:solidFill>
                <a:latin typeface="Verdana"/>
                <a:ea typeface="ＭＳ Ｐゴシック"/>
              </a:rPr>
              <a:t>1998 Panel: James McKenney WSU PoliSci &amp; CG Chacko Friends PoliSci</a:t>
            </a:r>
            <a:endParaRPr/>
          </a:p>
          <a:p>
            <a:pPr>
              <a:lnSpc>
                <a:spcPct val="100000"/>
              </a:lnSpc>
            </a:pPr>
            <a:r>
              <a:rPr lang="en-US" strike="noStrike">
                <a:solidFill>
                  <a:srgbClr val="000000"/>
                </a:solidFill>
                <a:latin typeface="Verdana"/>
                <a:ea typeface="ＭＳ Ｐゴシック"/>
              </a:rPr>
              <a:t>1999 Tim Weldon, Newman University</a:t>
            </a:r>
            <a:endParaRPr/>
          </a:p>
          <a:p>
            <a:pPr>
              <a:lnSpc>
                <a:spcPct val="100000"/>
              </a:lnSpc>
            </a:pPr>
            <a:r>
              <a:rPr lang="en-US" strike="noStrike">
                <a:solidFill>
                  <a:srgbClr val="000000"/>
                </a:solidFill>
                <a:latin typeface="Verdana"/>
                <a:ea typeface="ＭＳ Ｐゴシック"/>
              </a:rPr>
              <a:t>2000 Jonathan Schell, Author &amp; Journalist</a:t>
            </a:r>
            <a:endParaRPr/>
          </a:p>
          <a:p>
            <a:pPr>
              <a:lnSpc>
                <a:spcPct val="100000"/>
              </a:lnSpc>
            </a:pPr>
            <a:r>
              <a:rPr lang="en-US" strike="noStrike">
                <a:solidFill>
                  <a:srgbClr val="000000"/>
                </a:solidFill>
                <a:latin typeface="Verdana"/>
                <a:ea typeface="ＭＳ Ｐゴシック"/>
              </a:rPr>
              <a:t>2001 Lawrence Korb, Council for Foreign Relations</a:t>
            </a:r>
            <a:endParaRPr/>
          </a:p>
          <a:p>
            <a:pPr>
              <a:lnSpc>
                <a:spcPct val="100000"/>
              </a:lnSpc>
            </a:pPr>
            <a:r>
              <a:rPr lang="en-US" strike="noStrike">
                <a:solidFill>
                  <a:srgbClr val="000000"/>
                </a:solidFill>
                <a:latin typeface="Verdana"/>
                <a:ea typeface="ＭＳ Ｐゴシック"/>
              </a:rPr>
              <a:t>2002 Joeseph Cirincione, Carnegie Endowment for International Peace</a:t>
            </a:r>
            <a:endParaRPr/>
          </a:p>
          <a:p>
            <a:pPr>
              <a:lnSpc>
                <a:spcPct val="100000"/>
              </a:lnSpc>
            </a:pPr>
            <a:r>
              <a:rPr lang="en-US" strike="noStrike">
                <a:solidFill>
                  <a:srgbClr val="000000"/>
                </a:solidFill>
                <a:latin typeface="Verdana"/>
                <a:ea typeface="ＭＳ Ｐゴシック"/>
              </a:rPr>
              <a:t>2003 Victor Sidel, Albert Einstein College of Medicine</a:t>
            </a:r>
            <a:endParaRPr/>
          </a:p>
        </p:txBody>
      </p:sp>
      <p:pic>
        <p:nvPicPr>
          <p:cNvPr id="213" name="Picture 4"/>
          <p:cNvPicPr/>
          <p:nvPr/>
        </p:nvPicPr>
        <p:blipFill>
          <a:blip r:embed="rId2"/>
          <a:stretch/>
        </p:blipFill>
        <p:spPr>
          <a:xfrm>
            <a:off x="152280" y="152280"/>
            <a:ext cx="1851480" cy="1752120"/>
          </a:xfrm>
          <a:prstGeom prst="rect">
            <a:avLst/>
          </a:prstGeom>
          <a:ln>
            <a:noFill/>
          </a:ln>
        </p:spPr>
      </p:pic>
      <p:sp>
        <p:nvSpPr>
          <p:cNvPr id="214" name="CustomShape 2"/>
          <p:cNvSpPr/>
          <p:nvPr/>
        </p:nvSpPr>
        <p:spPr>
          <a:xfrm>
            <a:off x="1905120" y="609480"/>
            <a:ext cx="6857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a:solidFill>
                  <a:srgbClr val="0000FF"/>
                </a:solidFill>
                <a:latin typeface="Verdana"/>
                <a:ea typeface="ＭＳ Ｐゴシック"/>
              </a:rPr>
              <a:t>GLOBAL LEARNING CENTER</a:t>
            </a:r>
            <a:endParaRPr/>
          </a:p>
        </p:txBody>
      </p:sp>
    </p:spTree>
    <p:extLst>
      <p:ext uri="{BB962C8B-B14F-4D97-AF65-F5344CB8AC3E}">
        <p14:creationId xmlns:p14="http://schemas.microsoft.com/office/powerpoint/2010/main" val="115498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680400" y="1644480"/>
            <a:ext cx="8457840" cy="521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b="1" strike="noStrike" dirty="0">
                <a:solidFill>
                  <a:srgbClr val="0000FF"/>
                </a:solidFill>
                <a:latin typeface="Verdana"/>
                <a:ea typeface="ＭＳ Ｐゴシック"/>
              </a:rPr>
              <a:t>UN ANNIVERSARY BANQUETS</a:t>
            </a:r>
            <a:endParaRPr dirty="0"/>
          </a:p>
          <a:p>
            <a:pPr>
              <a:lnSpc>
                <a:spcPct val="100000"/>
              </a:lnSpc>
            </a:pPr>
            <a:r>
              <a:rPr lang="en-US" strike="noStrike" dirty="0">
                <a:solidFill>
                  <a:srgbClr val="000000"/>
                </a:solidFill>
                <a:latin typeface="Verdana"/>
                <a:ea typeface="ＭＳ Ｐゴシック"/>
              </a:rPr>
              <a:t>Speakers:</a:t>
            </a:r>
            <a:endParaRPr dirty="0"/>
          </a:p>
          <a:p>
            <a:pPr>
              <a:lnSpc>
                <a:spcPct val="100000"/>
              </a:lnSpc>
            </a:pPr>
            <a:r>
              <a:rPr lang="en-US" strike="noStrike" dirty="0">
                <a:solidFill>
                  <a:srgbClr val="000000"/>
                </a:solidFill>
                <a:latin typeface="Verdana"/>
                <a:ea typeface="ＭＳ Ｐゴシック"/>
              </a:rPr>
              <a:t>2004 </a:t>
            </a:r>
            <a:r>
              <a:rPr lang="en-US" strike="noStrike" dirty="0" err="1">
                <a:solidFill>
                  <a:srgbClr val="000000"/>
                </a:solidFill>
                <a:latin typeface="Verdana"/>
                <a:ea typeface="ＭＳ Ｐゴシック"/>
              </a:rPr>
              <a:t>Ramu</a:t>
            </a:r>
            <a:r>
              <a:rPr lang="en-US" strike="noStrike" dirty="0">
                <a:solidFill>
                  <a:srgbClr val="000000"/>
                </a:solidFill>
                <a:latin typeface="Verdana"/>
                <a:ea typeface="ＭＳ Ｐゴシック"/>
              </a:rPr>
              <a:t> </a:t>
            </a:r>
            <a:r>
              <a:rPr lang="en-US" strike="noStrike" dirty="0" err="1">
                <a:solidFill>
                  <a:srgbClr val="000000"/>
                </a:solidFill>
                <a:latin typeface="Verdana"/>
                <a:ea typeface="ＭＳ Ｐゴシック"/>
              </a:rPr>
              <a:t>Damudaran</a:t>
            </a:r>
            <a:r>
              <a:rPr lang="en-US" strike="noStrike" dirty="0">
                <a:solidFill>
                  <a:srgbClr val="000000"/>
                </a:solidFill>
                <a:latin typeface="Verdana"/>
                <a:ea typeface="ＭＳ Ｐゴシック"/>
              </a:rPr>
              <a:t>, UN </a:t>
            </a:r>
            <a:r>
              <a:rPr lang="en-US" strike="noStrike" dirty="0" err="1">
                <a:solidFill>
                  <a:srgbClr val="000000"/>
                </a:solidFill>
                <a:latin typeface="Verdana"/>
                <a:ea typeface="ＭＳ Ｐゴシック"/>
              </a:rPr>
              <a:t>Secretariate</a:t>
            </a:r>
            <a:endParaRPr dirty="0"/>
          </a:p>
          <a:p>
            <a:pPr>
              <a:lnSpc>
                <a:spcPct val="100000"/>
              </a:lnSpc>
            </a:pPr>
            <a:r>
              <a:rPr lang="en-US" strike="noStrike" dirty="0">
                <a:solidFill>
                  <a:srgbClr val="000000"/>
                </a:solidFill>
                <a:latin typeface="Verdana"/>
                <a:ea typeface="ＭＳ Ｐゴシック"/>
              </a:rPr>
              <a:t>2005 </a:t>
            </a:r>
            <a:r>
              <a:rPr lang="en-US" strike="noStrike" dirty="0" err="1">
                <a:solidFill>
                  <a:srgbClr val="000000"/>
                </a:solidFill>
                <a:latin typeface="Verdana"/>
                <a:ea typeface="ＭＳ Ｐゴシック"/>
              </a:rPr>
              <a:t>Nancee</a:t>
            </a:r>
            <a:r>
              <a:rPr lang="en-US" strike="noStrike" dirty="0">
                <a:solidFill>
                  <a:srgbClr val="000000"/>
                </a:solidFill>
                <a:latin typeface="Verdana"/>
                <a:ea typeface="ＭＳ Ｐゴシック"/>
              </a:rPr>
              <a:t> Oku-Bright UN Humanitarian Affairs</a:t>
            </a:r>
            <a:endParaRPr dirty="0"/>
          </a:p>
          <a:p>
            <a:pPr>
              <a:lnSpc>
                <a:spcPct val="100000"/>
              </a:lnSpc>
            </a:pPr>
            <a:r>
              <a:rPr lang="en-US" strike="noStrike" dirty="0">
                <a:solidFill>
                  <a:srgbClr val="000000"/>
                </a:solidFill>
                <a:latin typeface="Verdana"/>
                <a:ea typeface="ＭＳ Ｐゴシック"/>
              </a:rPr>
              <a:t>2006 Brian </a:t>
            </a:r>
            <a:r>
              <a:rPr lang="en-US" strike="noStrike" dirty="0" err="1">
                <a:solidFill>
                  <a:srgbClr val="000000"/>
                </a:solidFill>
                <a:latin typeface="Verdana"/>
                <a:ea typeface="ＭＳ Ｐゴシック"/>
              </a:rPr>
              <a:t>Vitunic</a:t>
            </a:r>
            <a:r>
              <a:rPr lang="en-US" strike="noStrike" dirty="0">
                <a:solidFill>
                  <a:srgbClr val="000000"/>
                </a:solidFill>
                <a:latin typeface="Verdana"/>
                <a:ea typeface="ＭＳ Ｐゴシック"/>
              </a:rPr>
              <a:t>, UN Central Asia Desk</a:t>
            </a:r>
            <a:endParaRPr dirty="0"/>
          </a:p>
          <a:p>
            <a:pPr>
              <a:lnSpc>
                <a:spcPct val="100000"/>
              </a:lnSpc>
            </a:pPr>
            <a:r>
              <a:rPr lang="en-US" strike="noStrike" dirty="0">
                <a:solidFill>
                  <a:srgbClr val="000000"/>
                </a:solidFill>
                <a:latin typeface="Verdana"/>
                <a:ea typeface="ＭＳ Ｐゴシック"/>
              </a:rPr>
              <a:t>2007 Kathleen </a:t>
            </a:r>
            <a:r>
              <a:rPr lang="en-US" strike="noStrike" dirty="0" err="1">
                <a:solidFill>
                  <a:srgbClr val="000000"/>
                </a:solidFill>
                <a:latin typeface="Verdana"/>
                <a:ea typeface="ＭＳ Ｐゴシック"/>
              </a:rPr>
              <a:t>Abdalla</a:t>
            </a:r>
            <a:r>
              <a:rPr lang="en-US" strike="noStrike" dirty="0">
                <a:solidFill>
                  <a:srgbClr val="000000"/>
                </a:solidFill>
                <a:latin typeface="Verdana"/>
                <a:ea typeface="ＭＳ Ｐゴシック"/>
              </a:rPr>
              <a:t>, UN Sustainable Development</a:t>
            </a:r>
            <a:endParaRPr dirty="0"/>
          </a:p>
          <a:p>
            <a:pPr>
              <a:lnSpc>
                <a:spcPct val="100000"/>
              </a:lnSpc>
            </a:pPr>
            <a:r>
              <a:rPr lang="en-US" strike="noStrike" dirty="0">
                <a:solidFill>
                  <a:srgbClr val="000000"/>
                </a:solidFill>
                <a:latin typeface="Verdana"/>
                <a:ea typeface="ＭＳ Ｐゴシック"/>
              </a:rPr>
              <a:t>2008 Donald Lee, UN Millennium Development Goals</a:t>
            </a:r>
            <a:endParaRPr dirty="0"/>
          </a:p>
          <a:p>
            <a:pPr>
              <a:lnSpc>
                <a:spcPct val="100000"/>
              </a:lnSpc>
            </a:pPr>
            <a:r>
              <a:rPr lang="en-US" strike="noStrike" dirty="0">
                <a:solidFill>
                  <a:srgbClr val="000000"/>
                </a:solidFill>
                <a:latin typeface="Verdana"/>
                <a:ea typeface="ＭＳ Ｐゴシック"/>
              </a:rPr>
              <a:t>2009 Ari Gaitanis, UN Peace Keeping</a:t>
            </a:r>
            <a:endParaRPr dirty="0"/>
          </a:p>
          <a:p>
            <a:pPr>
              <a:lnSpc>
                <a:spcPct val="100000"/>
              </a:lnSpc>
            </a:pPr>
            <a:r>
              <a:rPr lang="en-US" strike="noStrike" dirty="0">
                <a:solidFill>
                  <a:srgbClr val="000000"/>
                </a:solidFill>
                <a:latin typeface="Verdana"/>
                <a:ea typeface="ＭＳ Ｐゴシック"/>
              </a:rPr>
              <a:t>2010 Liv </a:t>
            </a:r>
            <a:r>
              <a:rPr lang="en-US" strike="noStrike" dirty="0" err="1">
                <a:solidFill>
                  <a:srgbClr val="000000"/>
                </a:solidFill>
                <a:latin typeface="Verdana"/>
                <a:ea typeface="ＭＳ Ｐゴシック"/>
              </a:rPr>
              <a:t>Tigerstedt</a:t>
            </a:r>
            <a:r>
              <a:rPr lang="en-US" strike="noStrike" dirty="0">
                <a:solidFill>
                  <a:srgbClr val="000000"/>
                </a:solidFill>
                <a:latin typeface="Verdana"/>
                <a:ea typeface="ＭＳ Ｐゴシック"/>
              </a:rPr>
              <a:t>, UN Anti-terrorism</a:t>
            </a:r>
            <a:endParaRPr dirty="0"/>
          </a:p>
          <a:p>
            <a:pPr>
              <a:lnSpc>
                <a:spcPct val="100000"/>
              </a:lnSpc>
            </a:pPr>
            <a:r>
              <a:rPr lang="en-US" strike="noStrike" dirty="0">
                <a:solidFill>
                  <a:srgbClr val="000000"/>
                </a:solidFill>
                <a:latin typeface="Verdana"/>
                <a:ea typeface="ＭＳ Ｐゴシック"/>
              </a:rPr>
              <a:t>2011 Dena </a:t>
            </a:r>
            <a:r>
              <a:rPr lang="en-US" strike="noStrike" dirty="0" err="1">
                <a:solidFill>
                  <a:srgbClr val="000000"/>
                </a:solidFill>
                <a:latin typeface="Verdana"/>
                <a:ea typeface="ＭＳ Ｐゴシック"/>
              </a:rPr>
              <a:t>Gudaitis</a:t>
            </a:r>
            <a:r>
              <a:rPr lang="en-US" strike="noStrike" dirty="0">
                <a:solidFill>
                  <a:srgbClr val="000000"/>
                </a:solidFill>
                <a:latin typeface="Verdana"/>
                <a:ea typeface="ＭＳ Ｐゴシック"/>
              </a:rPr>
              <a:t>, UN World Food Program</a:t>
            </a:r>
            <a:endParaRPr dirty="0"/>
          </a:p>
          <a:p>
            <a:pPr>
              <a:lnSpc>
                <a:spcPct val="100000"/>
              </a:lnSpc>
            </a:pPr>
            <a:r>
              <a:rPr lang="en-US" strike="noStrike" dirty="0">
                <a:solidFill>
                  <a:srgbClr val="000000"/>
                </a:solidFill>
                <a:latin typeface="Verdana"/>
                <a:ea typeface="ＭＳ Ｐゴシック"/>
              </a:rPr>
              <a:t>2012 </a:t>
            </a:r>
            <a:r>
              <a:rPr lang="en-US" strike="noStrike" dirty="0" err="1">
                <a:solidFill>
                  <a:srgbClr val="000000"/>
                </a:solidFill>
                <a:latin typeface="Verdana"/>
                <a:ea typeface="ＭＳ Ｐゴシック"/>
              </a:rPr>
              <a:t>Antonie</a:t>
            </a:r>
            <a:r>
              <a:rPr lang="en-US" strike="noStrike" dirty="0">
                <a:solidFill>
                  <a:srgbClr val="000000"/>
                </a:solidFill>
                <a:latin typeface="Verdana"/>
                <a:ea typeface="ＭＳ Ｐゴシック"/>
              </a:rPr>
              <a:t> </a:t>
            </a:r>
            <a:r>
              <a:rPr lang="en-US" strike="noStrike" dirty="0" err="1">
                <a:solidFill>
                  <a:srgbClr val="000000"/>
                </a:solidFill>
                <a:latin typeface="Verdana"/>
                <a:ea typeface="ＭＳ Ｐゴシック"/>
              </a:rPr>
              <a:t>deJong</a:t>
            </a:r>
            <a:r>
              <a:rPr lang="en-US" strike="noStrike" dirty="0">
                <a:solidFill>
                  <a:srgbClr val="000000"/>
                </a:solidFill>
                <a:latin typeface="Verdana"/>
                <a:ea typeface="ＭＳ Ｐゴシック"/>
              </a:rPr>
              <a:t>, UN Women’s Rights</a:t>
            </a:r>
            <a:endParaRPr dirty="0"/>
          </a:p>
          <a:p>
            <a:pPr>
              <a:lnSpc>
                <a:spcPct val="100000"/>
              </a:lnSpc>
            </a:pPr>
            <a:r>
              <a:rPr lang="en-US" strike="noStrike" dirty="0">
                <a:solidFill>
                  <a:srgbClr val="000000"/>
                </a:solidFill>
                <a:latin typeface="Verdana"/>
                <a:ea typeface="ＭＳ Ｐゴシック"/>
              </a:rPr>
              <a:t>2013 Dr. Abraham Joseph </a:t>
            </a:r>
            <a:endParaRPr dirty="0"/>
          </a:p>
          <a:p>
            <a:pPr>
              <a:lnSpc>
                <a:spcPct val="100000"/>
              </a:lnSpc>
            </a:pPr>
            <a:r>
              <a:rPr lang="en-US" strike="noStrike" dirty="0">
                <a:solidFill>
                  <a:srgbClr val="000000"/>
                </a:solidFill>
                <a:latin typeface="Verdana"/>
                <a:ea typeface="ＭＳ Ｐゴシック"/>
              </a:rPr>
              <a:t>2014 Alex </a:t>
            </a:r>
            <a:r>
              <a:rPr lang="en-US" strike="noStrike" dirty="0" err="1">
                <a:solidFill>
                  <a:srgbClr val="000000"/>
                </a:solidFill>
                <a:latin typeface="Verdana"/>
                <a:ea typeface="ＭＳ Ｐゴシック"/>
              </a:rPr>
              <a:t>Taukatch</a:t>
            </a:r>
            <a:r>
              <a:rPr lang="en-US" strike="noStrike" dirty="0">
                <a:solidFill>
                  <a:srgbClr val="000000"/>
                </a:solidFill>
                <a:latin typeface="Verdana"/>
                <a:ea typeface="ＭＳ Ｐゴシック"/>
              </a:rPr>
              <a:t>, Changing UN Positions</a:t>
            </a:r>
            <a:endParaRPr dirty="0"/>
          </a:p>
          <a:p>
            <a:pPr>
              <a:lnSpc>
                <a:spcPct val="100000"/>
              </a:lnSpc>
            </a:pPr>
            <a:r>
              <a:rPr lang="en-US" strike="noStrike" dirty="0">
                <a:solidFill>
                  <a:srgbClr val="000000"/>
                </a:solidFill>
                <a:latin typeface="Verdana"/>
                <a:ea typeface="ＭＳ Ｐゴシック"/>
              </a:rPr>
              <a:t>2015 Assistant to the US Attorney for Kansas Tom Beall &amp; Founder of ICTSOS, Jennifer White, on Human </a:t>
            </a:r>
            <a:r>
              <a:rPr lang="en-US" strike="noStrike" dirty="0" smtClean="0">
                <a:solidFill>
                  <a:srgbClr val="000000"/>
                </a:solidFill>
                <a:latin typeface="Verdana"/>
                <a:ea typeface="ＭＳ Ｐゴシック"/>
              </a:rPr>
              <a:t>Trafficking</a:t>
            </a:r>
          </a:p>
          <a:p>
            <a:r>
              <a:rPr lang="en-US" strike="noStrike" dirty="0" smtClean="0">
                <a:solidFill>
                  <a:srgbClr val="000000"/>
                </a:solidFill>
                <a:latin typeface="Verdana"/>
                <a:ea typeface="ＭＳ Ｐゴシック"/>
              </a:rPr>
              <a:t>2016 Dr. Lisa Aubrey, </a:t>
            </a:r>
            <a:r>
              <a:rPr lang="en-US" sz="2000" dirty="0"/>
              <a:t>Roots and Reconnection: </a:t>
            </a:r>
            <a:r>
              <a:rPr lang="en-US" sz="2000" dirty="0" smtClean="0"/>
              <a:t>UN The </a:t>
            </a:r>
            <a:r>
              <a:rPr lang="en-US" sz="2000" dirty="0"/>
              <a:t>International Decade for People of African Descent</a:t>
            </a:r>
          </a:p>
          <a:p>
            <a:pPr>
              <a:lnSpc>
                <a:spcPct val="100000"/>
              </a:lnSpc>
            </a:pPr>
            <a:endParaRPr lang="en-US" strike="noStrike" dirty="0" smtClean="0">
              <a:solidFill>
                <a:srgbClr val="000000"/>
              </a:solidFill>
              <a:latin typeface="Verdana"/>
              <a:ea typeface="ＭＳ Ｐゴシック"/>
            </a:endParaRPr>
          </a:p>
          <a:p>
            <a:pPr>
              <a:lnSpc>
                <a:spcPct val="100000"/>
              </a:lnSpc>
            </a:pPr>
            <a:endParaRPr dirty="0"/>
          </a:p>
        </p:txBody>
      </p:sp>
      <p:pic>
        <p:nvPicPr>
          <p:cNvPr id="216" name="Picture 4"/>
          <p:cNvPicPr/>
          <p:nvPr/>
        </p:nvPicPr>
        <p:blipFill>
          <a:blip r:embed="rId2"/>
          <a:stretch/>
        </p:blipFill>
        <p:spPr>
          <a:xfrm>
            <a:off x="152280" y="152280"/>
            <a:ext cx="1851480" cy="1752120"/>
          </a:xfrm>
          <a:prstGeom prst="rect">
            <a:avLst/>
          </a:prstGeom>
          <a:ln>
            <a:noFill/>
          </a:ln>
        </p:spPr>
      </p:pic>
      <p:sp>
        <p:nvSpPr>
          <p:cNvPr id="217" name="CustomShape 2"/>
          <p:cNvSpPr/>
          <p:nvPr/>
        </p:nvSpPr>
        <p:spPr>
          <a:xfrm>
            <a:off x="1905120" y="609480"/>
            <a:ext cx="6857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trike="noStrike">
                <a:solidFill>
                  <a:srgbClr val="0000FF"/>
                </a:solidFill>
                <a:latin typeface="Verdana"/>
                <a:ea typeface="ＭＳ Ｐゴシック"/>
              </a:rPr>
              <a:t>GLOBAL LEARNING CENTER</a:t>
            </a:r>
            <a:endParaRPr/>
          </a:p>
        </p:txBody>
      </p:sp>
    </p:spTree>
    <p:extLst>
      <p:ext uri="{BB962C8B-B14F-4D97-AF65-F5344CB8AC3E}">
        <p14:creationId xmlns:p14="http://schemas.microsoft.com/office/powerpoint/2010/main" val="34578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Howard and Jeanne Johnston Global Citizen Award</a:t>
            </a:r>
            <a:r>
              <a:rPr lang="en-US" dirty="0"/>
              <a:t> </a:t>
            </a:r>
            <a:r>
              <a:rPr lang="en-US" dirty="0" smtClean="0"/>
              <a:t> </a:t>
            </a:r>
            <a:endParaRPr lang="en-US" dirty="0"/>
          </a:p>
        </p:txBody>
      </p:sp>
      <p:sp>
        <p:nvSpPr>
          <p:cNvPr id="3" name="Content Placeholder 2"/>
          <p:cNvSpPr>
            <a:spLocks noGrp="1"/>
          </p:cNvSpPr>
          <p:nvPr>
            <p:ph idx="1"/>
          </p:nvPr>
        </p:nvSpPr>
        <p:spPr/>
        <p:txBody>
          <a:bodyPr/>
          <a:lstStyle/>
          <a:p>
            <a:r>
              <a:rPr lang="en-US" dirty="0" smtClean="0"/>
              <a:t>Awarded to Dr. Schuyler Jones, acclaimed anthropologist from Wichita, received the Global Citizen Award this year and was presented with an engraved globe of the world by the descendants of Howard and Jeanne Johnston for whom the award is named.</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58" y="274638"/>
            <a:ext cx="8229600" cy="1143000"/>
          </a:xfrm>
        </p:spPr>
        <p:txBody>
          <a:bodyPr/>
          <a:lstStyle/>
          <a:p>
            <a:r>
              <a:rPr lang="en-US" dirty="0" smtClean="0"/>
              <a:t>The Johnston Family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858" y="1417638"/>
            <a:ext cx="7965342" cy="4775412"/>
          </a:xfrm>
        </p:spPr>
      </p:pic>
      <p:sp>
        <p:nvSpPr>
          <p:cNvPr id="5" name="Down Arrow 4"/>
          <p:cNvSpPr/>
          <p:nvPr/>
        </p:nvSpPr>
        <p:spPr>
          <a:xfrm>
            <a:off x="4622610" y="1417638"/>
            <a:ext cx="3429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88358" y="1417638"/>
            <a:ext cx="3810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85900" y="1417638"/>
            <a:ext cx="304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276600" y="1417638"/>
            <a:ext cx="381000" cy="1020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49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Programs</a:t>
            </a: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b="1" dirty="0" smtClean="0"/>
              <a:t>January 22th Annual Board Meeting and Vietnam Today</a:t>
            </a:r>
            <a:r>
              <a:rPr lang="en-US" dirty="0" smtClean="0"/>
              <a:t>, 24 years after US recognition—Marie Gillespie, </a:t>
            </a:r>
            <a:r>
              <a:rPr lang="en-US" dirty="0" err="1" smtClean="0"/>
              <a:t>Khanh</a:t>
            </a:r>
            <a:r>
              <a:rPr lang="en-US" dirty="0" smtClean="0"/>
              <a:t> </a:t>
            </a:r>
            <a:r>
              <a:rPr lang="en-US" dirty="0" err="1" smtClean="0"/>
              <a:t>Nyugen</a:t>
            </a:r>
            <a:r>
              <a:rPr lang="en-US" dirty="0" smtClean="0"/>
              <a:t>, </a:t>
            </a:r>
            <a:r>
              <a:rPr lang="en-US" dirty="0" err="1" smtClean="0"/>
              <a:t>Yonka</a:t>
            </a:r>
            <a:r>
              <a:rPr lang="en-US" dirty="0" smtClean="0"/>
              <a:t> </a:t>
            </a:r>
            <a:r>
              <a:rPr lang="en-US" dirty="0" err="1" smtClean="0"/>
              <a:t>Krasteva</a:t>
            </a:r>
            <a:endParaRPr lang="en-US" dirty="0" smtClean="0"/>
          </a:p>
          <a:p>
            <a:r>
              <a:rPr lang="en-US" b="1" dirty="0" smtClean="0"/>
              <a:t>February 19th Refugee crisis and European Union</a:t>
            </a:r>
            <a:r>
              <a:rPr lang="en-US" dirty="0" smtClean="0"/>
              <a:t>—Dr. </a:t>
            </a:r>
            <a:r>
              <a:rPr lang="en-US" dirty="0" err="1" smtClean="0"/>
              <a:t>Yonka</a:t>
            </a:r>
            <a:r>
              <a:rPr lang="en-US" dirty="0" smtClean="0"/>
              <a:t> </a:t>
            </a:r>
            <a:r>
              <a:rPr lang="en-US" dirty="0" err="1" smtClean="0"/>
              <a:t>Krasteva</a:t>
            </a:r>
            <a:endParaRPr lang="en-US" dirty="0" smtClean="0"/>
          </a:p>
          <a:p>
            <a:r>
              <a:rPr lang="en-US" b="1" dirty="0" smtClean="0"/>
              <a:t>March 12th Rights of Indigenous Peoples</a:t>
            </a:r>
            <a:r>
              <a:rPr lang="en-US" dirty="0" smtClean="0"/>
              <a:t>—Dr. Roxanne Dunbar-Ortiz, internationally known expert and author of </a:t>
            </a:r>
            <a:r>
              <a:rPr lang="en-US" i="1" dirty="0" smtClean="0"/>
              <a:t>Roots of Resistance, An Indigenous People’s History of the United States, Blood on the Border, Red Dirt, </a:t>
            </a:r>
            <a:r>
              <a:rPr lang="en-US" dirty="0" smtClean="0"/>
              <a:t>and</a:t>
            </a:r>
            <a:r>
              <a:rPr lang="en-US" i="1" dirty="0" smtClean="0"/>
              <a:t> Outlaw Woman: a Memoir of the War Years, 1960-1975</a:t>
            </a:r>
            <a:r>
              <a:rPr lang="en-US" dirty="0" smtClean="0"/>
              <a:t>. Her website is </a:t>
            </a:r>
            <a:r>
              <a:rPr lang="en-US" u="sng" dirty="0" smtClean="0">
                <a:hlinkClick r:id="rId2"/>
              </a:rPr>
              <a:t>http://www.reddirtsite.com/</a:t>
            </a:r>
            <a:r>
              <a:rPr lang="en-US" dirty="0" smtClean="0"/>
              <a:t>.  This event will be held at the </a:t>
            </a:r>
            <a:r>
              <a:rPr lang="en-US" dirty="0" err="1" smtClean="0"/>
              <a:t>Metroplex</a:t>
            </a:r>
            <a:r>
              <a:rPr lang="en-US" dirty="0" smtClean="0"/>
              <a:t>, 29</a:t>
            </a:r>
            <a:r>
              <a:rPr lang="en-US" baseline="30000" dirty="0" smtClean="0"/>
              <a:t>th</a:t>
            </a:r>
            <a:r>
              <a:rPr lang="en-US" dirty="0" smtClean="0"/>
              <a:t> and Oliver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a:t>
            </a:r>
            <a:endParaRPr lang="en-US" dirty="0"/>
          </a:p>
        </p:txBody>
      </p:sp>
      <p:sp>
        <p:nvSpPr>
          <p:cNvPr id="3" name="Content Placeholder 2"/>
          <p:cNvSpPr>
            <a:spLocks noGrp="1"/>
          </p:cNvSpPr>
          <p:nvPr>
            <p:ph idx="1"/>
          </p:nvPr>
        </p:nvSpPr>
        <p:spPr/>
        <p:txBody>
          <a:bodyPr/>
          <a:lstStyle/>
          <a:p>
            <a:r>
              <a:rPr lang="en-US" b="1" dirty="0" smtClean="0"/>
              <a:t>March 12th Rights of Indigenous Peoples</a:t>
            </a:r>
            <a:r>
              <a:rPr lang="en-US" dirty="0" smtClean="0"/>
              <a:t>—Dr. Roxanne Dunbar-Ortiz, internationally known expert and author of </a:t>
            </a:r>
            <a:r>
              <a:rPr lang="en-US" i="1" dirty="0" smtClean="0"/>
              <a:t>Roots of Resistance, An Indigenous People’s History of the United States, Blood on the Border, Red Dirt, </a:t>
            </a:r>
            <a:r>
              <a:rPr lang="en-US" dirty="0" smtClean="0"/>
              <a:t>and</a:t>
            </a:r>
            <a:r>
              <a:rPr lang="en-US" i="1" dirty="0" smtClean="0"/>
              <a:t> Outlaw Woman: a Memoir of the War Years, 1960-1975</a:t>
            </a:r>
            <a:r>
              <a:rPr lang="en-US" dirty="0" smtClean="0"/>
              <a:t>. Her website is </a:t>
            </a:r>
            <a:r>
              <a:rPr lang="en-US" u="sng" dirty="0" smtClean="0">
                <a:hlinkClick r:id="rId2"/>
              </a:rPr>
              <a:t>http://www.reddirtsite.com/</a:t>
            </a:r>
            <a:r>
              <a:rPr lang="en-US" dirty="0" smtClean="0"/>
              <a:t>.  This event will be held at the </a:t>
            </a:r>
            <a:r>
              <a:rPr lang="en-US" dirty="0" err="1" smtClean="0"/>
              <a:t>Metroplex</a:t>
            </a:r>
            <a:r>
              <a:rPr lang="en-US" dirty="0" smtClean="0"/>
              <a:t>, 29</a:t>
            </a:r>
            <a:r>
              <a:rPr lang="en-US" baseline="30000" dirty="0" smtClean="0"/>
              <a:t>th</a:t>
            </a:r>
            <a:r>
              <a:rPr lang="en-US" dirty="0" smtClean="0"/>
              <a:t> and Oliver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Programs</a:t>
            </a:r>
            <a:endParaRPr lang="en-US" dirty="0"/>
          </a:p>
        </p:txBody>
      </p:sp>
      <p:sp>
        <p:nvSpPr>
          <p:cNvPr id="3" name="Content Placeholder 2"/>
          <p:cNvSpPr>
            <a:spLocks noGrp="1"/>
          </p:cNvSpPr>
          <p:nvPr>
            <p:ph idx="1"/>
          </p:nvPr>
        </p:nvSpPr>
        <p:spPr/>
        <p:txBody>
          <a:bodyPr>
            <a:normAutofit lnSpcReduction="10000"/>
          </a:bodyPr>
          <a:lstStyle/>
          <a:p>
            <a:r>
              <a:rPr lang="en-US" b="1" dirty="0" smtClean="0"/>
              <a:t>Apr. 9th Educating </a:t>
            </a:r>
            <a:r>
              <a:rPr lang="en-US" b="1" dirty="0" err="1" smtClean="0"/>
              <a:t>resettler</a:t>
            </a:r>
            <a:r>
              <a:rPr lang="en-US" b="1" dirty="0" smtClean="0"/>
              <a:t>/foreign born students in US public schools—</a:t>
            </a:r>
            <a:r>
              <a:rPr lang="en-US" dirty="0" smtClean="0"/>
              <a:t>The grandson of GLC’s founders, Howard and Jeanne Johnston, will be coming in from Denver to be our presenter.</a:t>
            </a:r>
          </a:p>
          <a:p>
            <a:r>
              <a:rPr lang="en-US" b="1" dirty="0" smtClean="0"/>
              <a:t>May 7th Saudi Arabia—culture, politics, </a:t>
            </a:r>
            <a:r>
              <a:rPr lang="en-US" b="1" dirty="0" err="1" smtClean="0"/>
              <a:t>Shia</a:t>
            </a:r>
            <a:r>
              <a:rPr lang="en-US" b="1" dirty="0" smtClean="0"/>
              <a:t>-Sunni, and U.S. policy</a:t>
            </a:r>
            <a:r>
              <a:rPr lang="en-US" dirty="0" smtClean="0"/>
              <a:t>—a panel of students from Saudi Arabia moderated by Michael </a:t>
            </a:r>
            <a:r>
              <a:rPr lang="en-US" dirty="0" err="1" smtClean="0"/>
              <a:t>Poage</a:t>
            </a: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Oct. 21, 2017 UN Banquet</a:t>
            </a:r>
            <a:endParaRPr lang="en-US" dirty="0"/>
          </a:p>
        </p:txBody>
      </p:sp>
      <p:sp>
        <p:nvSpPr>
          <p:cNvPr id="3" name="Content Placeholder 2"/>
          <p:cNvSpPr>
            <a:spLocks noGrp="1"/>
          </p:cNvSpPr>
          <p:nvPr>
            <p:ph idx="1"/>
          </p:nvPr>
        </p:nvSpPr>
        <p:spPr/>
        <p:txBody>
          <a:bodyPr/>
          <a:lstStyle/>
          <a:p>
            <a:r>
              <a:rPr lang="en-US" b="1" dirty="0" smtClean="0"/>
              <a:t>The UN Banquet</a:t>
            </a:r>
            <a:r>
              <a:rPr lang="en-US" dirty="0" smtClean="0"/>
              <a:t> has been held on the WSU campus on a Saturday rather than Sunday evening for 2015 and 2016 and is </a:t>
            </a:r>
            <a:r>
              <a:rPr lang="en-US" b="1" dirty="0" smtClean="0"/>
              <a:t>scheduled for </a:t>
            </a:r>
            <a:r>
              <a:rPr lang="en-US" b="1" dirty="0" smtClean="0">
                <a:solidFill>
                  <a:srgbClr val="FF0000"/>
                </a:solidFill>
              </a:rPr>
              <a:t>Oct. 21 for 2017 </a:t>
            </a:r>
            <a:r>
              <a:rPr lang="en-US" b="1" dirty="0" smtClean="0"/>
              <a:t>continuing at the </a:t>
            </a:r>
            <a:r>
              <a:rPr lang="en-US" b="1" dirty="0" err="1" smtClean="0"/>
              <a:t>Rhatigan</a:t>
            </a:r>
            <a:r>
              <a:rPr lang="en-US" b="1" dirty="0" smtClean="0"/>
              <a:t> Campus Activities Center of Wichita State University. Please hold the date.</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2016</a:t>
            </a:r>
            <a:endParaRPr lang="en-US" dirty="0"/>
          </a:p>
        </p:txBody>
      </p:sp>
      <p:sp>
        <p:nvSpPr>
          <p:cNvPr id="3" name="Content Placeholder 2"/>
          <p:cNvSpPr>
            <a:spLocks noGrp="1"/>
          </p:cNvSpPr>
          <p:nvPr>
            <p:ph idx="1"/>
          </p:nvPr>
        </p:nvSpPr>
        <p:spPr>
          <a:xfrm>
            <a:off x="457200" y="685800"/>
            <a:ext cx="8229600" cy="5440363"/>
          </a:xfrm>
        </p:spPr>
        <p:txBody>
          <a:bodyPr>
            <a:normAutofit fontScale="92500"/>
          </a:bodyPr>
          <a:lstStyle/>
          <a:p>
            <a:r>
              <a:rPr lang="en-US" b="1" dirty="0" smtClean="0"/>
              <a:t>Mission -- </a:t>
            </a:r>
            <a:r>
              <a:rPr lang="en-US" dirty="0" smtClean="0"/>
              <a:t>The mission of the Global Learning Center is to provide opportunities for learning about peoples and cultures of the world in order to promote a peaceful future. </a:t>
            </a:r>
          </a:p>
          <a:p>
            <a:r>
              <a:rPr lang="en-US" b="1" dirty="0" smtClean="0"/>
              <a:t>Programs </a:t>
            </a:r>
            <a:r>
              <a:rPr lang="en-US" dirty="0" smtClean="0"/>
              <a:t>-- Programs are planned in May for the year and board members take responsibility for locating speakers and planning specific programs.</a:t>
            </a:r>
          </a:p>
          <a:p>
            <a:r>
              <a:rPr lang="en-US" dirty="0" smtClean="0"/>
              <a:t>In 2016, we offered Wichita 10 monthly educational events preceded by a meal, hosting most of them at the Olive Tree Banquet Hall/Two Olives (formerly Piccadilly) on Sunday evenings.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990600"/>
          </a:xfrm>
        </p:spPr>
        <p:txBody>
          <a:bodyPr>
            <a:normAutofit fontScale="90000"/>
          </a:bodyPr>
          <a:lstStyle/>
          <a:p>
            <a:r>
              <a:rPr lang="en-US" sz="4000" b="1" u="sng" dirty="0" smtClean="0"/>
              <a:t>Board for 2016</a:t>
            </a:r>
            <a:r>
              <a:rPr lang="en-US" sz="4000" b="1" dirty="0" smtClean="0"/>
              <a:t> –each member may serve 2 3-year terms, then must take a break</a:t>
            </a:r>
            <a:r>
              <a:rPr lang="en-US" dirty="0" smtClean="0"/>
              <a:t/>
            </a:r>
            <a:br>
              <a:rPr lang="en-US" dirty="0" smtClean="0"/>
            </a:br>
            <a:endParaRPr lang="en-US" dirty="0"/>
          </a:p>
        </p:txBody>
      </p:sp>
      <p:sp>
        <p:nvSpPr>
          <p:cNvPr id="6" name="Content Placeholder 5"/>
          <p:cNvSpPr>
            <a:spLocks noGrp="1"/>
          </p:cNvSpPr>
          <p:nvPr>
            <p:ph idx="1"/>
          </p:nvPr>
        </p:nvSpPr>
        <p:spPr>
          <a:xfrm>
            <a:off x="457200" y="1447800"/>
            <a:ext cx="8229600" cy="5029200"/>
          </a:xfrm>
        </p:spPr>
        <p:txBody>
          <a:bodyPr>
            <a:normAutofit fontScale="92500" lnSpcReduction="20000"/>
          </a:bodyPr>
          <a:lstStyle/>
          <a:p>
            <a:r>
              <a:rPr lang="en-US" b="1" dirty="0" smtClean="0"/>
              <a:t>President </a:t>
            </a:r>
            <a:r>
              <a:rPr lang="en-US" dirty="0" smtClean="0"/>
              <a:t>Gretchen </a:t>
            </a:r>
            <a:r>
              <a:rPr lang="en-US" dirty="0" err="1" smtClean="0"/>
              <a:t>Eick</a:t>
            </a:r>
            <a:r>
              <a:rPr lang="en-US" dirty="0" smtClean="0"/>
              <a:t>  </a:t>
            </a:r>
            <a:r>
              <a:rPr lang="en-US" u="sng" dirty="0" smtClean="0">
                <a:hlinkClick r:id="rId2"/>
              </a:rPr>
              <a:t>eick@friends.edu</a:t>
            </a:r>
            <a:r>
              <a:rPr lang="en-US" dirty="0" smtClean="0"/>
              <a:t> </a:t>
            </a:r>
          </a:p>
          <a:p>
            <a:r>
              <a:rPr lang="en-US" dirty="0" smtClean="0"/>
              <a:t>serving  her second and final year as president and second 3 year term on the board (2013-2019)</a:t>
            </a:r>
          </a:p>
          <a:p>
            <a:r>
              <a:rPr lang="en-US" b="1" dirty="0" smtClean="0"/>
              <a:t>Vice President</a:t>
            </a:r>
            <a:r>
              <a:rPr lang="en-US" dirty="0" smtClean="0"/>
              <a:t> Jim Phillips </a:t>
            </a:r>
            <a:r>
              <a:rPr lang="en-US" u="sng" dirty="0" smtClean="0">
                <a:hlinkClick r:id="rId3"/>
              </a:rPr>
              <a:t>jamesphillips21346@gmail.com</a:t>
            </a:r>
            <a:r>
              <a:rPr lang="en-US" dirty="0" smtClean="0"/>
              <a:t> </a:t>
            </a:r>
          </a:p>
          <a:p>
            <a:r>
              <a:rPr lang="en-US" dirty="0" smtClean="0"/>
              <a:t>moving into the Presidency and his second 3 year term on the board (2013-2019)</a:t>
            </a:r>
          </a:p>
          <a:p>
            <a:r>
              <a:rPr lang="en-US" b="1" dirty="0" smtClean="0"/>
              <a:t>Secretary</a:t>
            </a:r>
            <a:r>
              <a:rPr lang="en-US" dirty="0" smtClean="0"/>
              <a:t> Emily </a:t>
            </a:r>
            <a:r>
              <a:rPr lang="en-US" dirty="0" err="1" smtClean="0"/>
              <a:t>Schlenker</a:t>
            </a:r>
            <a:r>
              <a:rPr lang="en-US" dirty="0" smtClean="0"/>
              <a:t> </a:t>
            </a:r>
            <a:r>
              <a:rPr lang="en-US" u="sng" dirty="0" smtClean="0">
                <a:hlinkClick r:id="rId4"/>
              </a:rPr>
              <a:t>eschlenker@cox.net</a:t>
            </a:r>
            <a:r>
              <a:rPr lang="en-US" dirty="0" smtClean="0"/>
              <a:t> serving her third year on the board (2015-2021)  </a:t>
            </a:r>
          </a:p>
          <a:p>
            <a:r>
              <a:rPr lang="en-US" b="1" dirty="0" smtClean="0"/>
              <a:t>Treasurer</a:t>
            </a:r>
            <a:r>
              <a:rPr lang="en-US" dirty="0" smtClean="0"/>
              <a:t> </a:t>
            </a:r>
            <a:r>
              <a:rPr lang="en-US" dirty="0" err="1" smtClean="0"/>
              <a:t>Holger</a:t>
            </a:r>
            <a:r>
              <a:rPr lang="en-US" dirty="0" smtClean="0"/>
              <a:t> Meyer </a:t>
            </a:r>
            <a:r>
              <a:rPr lang="en-US" u="sng" dirty="0" smtClean="0">
                <a:hlinkClick r:id="rId5"/>
              </a:rPr>
              <a:t>holgerme@gmail.com</a:t>
            </a:r>
            <a:r>
              <a:rPr lang="en-US" dirty="0" smtClean="0"/>
              <a:t>  serving his second term on the board (2013-19)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381000"/>
          </a:xfrm>
        </p:spPr>
        <p:txBody>
          <a:bodyPr>
            <a:normAutofit fontScale="90000"/>
          </a:bodyPr>
          <a:lstStyle/>
          <a:p>
            <a:pPr algn="r"/>
            <a:r>
              <a:rPr lang="en-US" sz="4000" dirty="0" smtClean="0"/>
              <a:t>2016 Board </a:t>
            </a:r>
            <a:r>
              <a:rPr lang="en-US" sz="2000" dirty="0" smtClean="0"/>
              <a:t>* = UN Banquet Committee </a:t>
            </a:r>
            <a:r>
              <a:rPr lang="en-US" dirty="0" smtClean="0"/>
              <a:t> </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b="1" dirty="0" smtClean="0"/>
              <a:t>Publicity and Media</a:t>
            </a:r>
            <a:r>
              <a:rPr lang="en-US" dirty="0" smtClean="0"/>
              <a:t> Carl Williams </a:t>
            </a:r>
            <a:r>
              <a:rPr lang="en-US" u="sng" dirty="0" smtClean="0">
                <a:hlinkClick r:id="rId2"/>
              </a:rPr>
              <a:t>carl@att.net</a:t>
            </a:r>
            <a:r>
              <a:rPr lang="en-US" dirty="0" smtClean="0"/>
              <a:t> serving his second year on the board (2016-22)</a:t>
            </a:r>
          </a:p>
          <a:p>
            <a:r>
              <a:rPr lang="en-US" dirty="0" smtClean="0"/>
              <a:t>Michael </a:t>
            </a:r>
            <a:r>
              <a:rPr lang="en-US" dirty="0" err="1" smtClean="0"/>
              <a:t>Aumack</a:t>
            </a:r>
            <a:r>
              <a:rPr lang="en-US" dirty="0" smtClean="0"/>
              <a:t> </a:t>
            </a:r>
            <a:r>
              <a:rPr lang="en-US" u="sng" dirty="0" smtClean="0">
                <a:hlinkClick r:id="rId3"/>
              </a:rPr>
              <a:t>michaelaumack@gmail.com</a:t>
            </a:r>
            <a:r>
              <a:rPr lang="en-US" dirty="0" smtClean="0"/>
              <a:t> serving his second term on the board (2013-19)  </a:t>
            </a:r>
          </a:p>
          <a:p>
            <a:r>
              <a:rPr lang="en-US" dirty="0" smtClean="0"/>
              <a:t>* Barbara L. James </a:t>
            </a:r>
            <a:r>
              <a:rPr lang="en-US" u="sng" dirty="0" smtClean="0">
                <a:hlinkClick r:id="rId4"/>
              </a:rPr>
              <a:t>attyjames@aol.com</a:t>
            </a:r>
            <a:r>
              <a:rPr lang="en-US" dirty="0" smtClean="0"/>
              <a:t>  resigning from the board after her first year (2016-17)  </a:t>
            </a:r>
          </a:p>
          <a:p>
            <a:r>
              <a:rPr lang="en-US" dirty="0" smtClean="0"/>
              <a:t>David </a:t>
            </a:r>
            <a:r>
              <a:rPr lang="en-US" dirty="0" err="1" smtClean="0"/>
              <a:t>Kapten</a:t>
            </a:r>
            <a:r>
              <a:rPr lang="en-US" dirty="0" smtClean="0"/>
              <a:t> </a:t>
            </a:r>
            <a:r>
              <a:rPr lang="en-US" u="sng" dirty="0" smtClean="0">
                <a:hlinkClick r:id="rId5"/>
              </a:rPr>
              <a:t>dkapten@yahoo.com</a:t>
            </a:r>
            <a:r>
              <a:rPr lang="en-US" dirty="0" smtClean="0"/>
              <a:t>  serving his third year on the board (2015-21)  </a:t>
            </a:r>
          </a:p>
          <a:p>
            <a:r>
              <a:rPr lang="en-US" dirty="0" smtClean="0"/>
              <a:t>Dotty Billings </a:t>
            </a:r>
            <a:r>
              <a:rPr lang="en-US" u="sng" dirty="0" err="1" smtClean="0">
                <a:hlinkClick r:id="rId6"/>
              </a:rPr>
              <a:t>dorothy.billings@wichita</a:t>
            </a:r>
            <a:r>
              <a:rPr lang="en-US" dirty="0" smtClean="0"/>
              <a:t> serving his second term on the board (2013-19)  </a:t>
            </a:r>
          </a:p>
          <a:p>
            <a:r>
              <a:rPr lang="en-US" dirty="0" smtClean="0"/>
              <a:t> Howard </a:t>
            </a:r>
            <a:r>
              <a:rPr lang="en-US" dirty="0" err="1" smtClean="0"/>
              <a:t>Crise</a:t>
            </a:r>
            <a:r>
              <a:rPr lang="en-US" dirty="0" smtClean="0"/>
              <a:t> </a:t>
            </a:r>
            <a:r>
              <a:rPr lang="en-US" u="sng" dirty="0" smtClean="0">
                <a:hlinkClick r:id="rId7"/>
              </a:rPr>
              <a:t>hcrise@gmail.com</a:t>
            </a:r>
            <a:r>
              <a:rPr lang="en-US" dirty="0" smtClean="0"/>
              <a:t>   serving his second term on the board (2013-19)  </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dirty="0" smtClean="0"/>
              <a:t>Board 2016</a:t>
            </a:r>
            <a:endParaRPr lang="en-US" dirty="0"/>
          </a:p>
        </p:txBody>
      </p:sp>
      <p:sp>
        <p:nvSpPr>
          <p:cNvPr id="3" name="Content Placeholder 2"/>
          <p:cNvSpPr>
            <a:spLocks noGrp="1"/>
          </p:cNvSpPr>
          <p:nvPr>
            <p:ph idx="1"/>
          </p:nvPr>
        </p:nvSpPr>
        <p:spPr>
          <a:xfrm>
            <a:off x="457200" y="762000"/>
            <a:ext cx="8229600" cy="5715000"/>
          </a:xfrm>
        </p:spPr>
        <p:txBody>
          <a:bodyPr>
            <a:normAutofit fontScale="92500" lnSpcReduction="20000"/>
          </a:bodyPr>
          <a:lstStyle/>
          <a:p>
            <a:r>
              <a:rPr lang="en-US" dirty="0" err="1" smtClean="0"/>
              <a:t>Ikram</a:t>
            </a:r>
            <a:r>
              <a:rPr lang="en-US" dirty="0" smtClean="0"/>
              <a:t> Ahmed </a:t>
            </a:r>
            <a:r>
              <a:rPr lang="en-US" u="sng" dirty="0" smtClean="0">
                <a:hlinkClick r:id="rId2"/>
              </a:rPr>
              <a:t>prof.ike@gmail.com</a:t>
            </a:r>
            <a:r>
              <a:rPr lang="en-US" dirty="0" smtClean="0"/>
              <a:t>  resigning after serving since 2013.  </a:t>
            </a:r>
          </a:p>
          <a:p>
            <a:r>
              <a:rPr lang="en-US" dirty="0" smtClean="0"/>
              <a:t> Jens </a:t>
            </a:r>
            <a:r>
              <a:rPr lang="en-US" dirty="0" err="1" smtClean="0"/>
              <a:t>Kreinath</a:t>
            </a:r>
            <a:r>
              <a:rPr lang="en-US" dirty="0" smtClean="0"/>
              <a:t> </a:t>
            </a:r>
            <a:r>
              <a:rPr lang="en-US" u="sng" dirty="0" smtClean="0">
                <a:hlinkClick r:id="rId3"/>
              </a:rPr>
              <a:t>jens.kreinath@gmail.com</a:t>
            </a:r>
            <a:r>
              <a:rPr lang="en-US" dirty="0" smtClean="0"/>
              <a:t>  serving his second term and fifth year on the board (2012-18)</a:t>
            </a:r>
          </a:p>
          <a:p>
            <a:r>
              <a:rPr lang="en-US" dirty="0" smtClean="0"/>
              <a:t> </a:t>
            </a:r>
            <a:r>
              <a:rPr lang="en-US" dirty="0" err="1" smtClean="0"/>
              <a:t>Lakshmi</a:t>
            </a:r>
            <a:r>
              <a:rPr lang="en-US" dirty="0" smtClean="0"/>
              <a:t> </a:t>
            </a:r>
            <a:r>
              <a:rPr lang="en-US" dirty="0" err="1" smtClean="0"/>
              <a:t>Kambampati</a:t>
            </a:r>
            <a:r>
              <a:rPr lang="en-US" dirty="0" smtClean="0"/>
              <a:t> </a:t>
            </a:r>
            <a:r>
              <a:rPr lang="en-US" u="sng" dirty="0" smtClean="0"/>
              <a:t>guru1923@gmail.com</a:t>
            </a:r>
            <a:r>
              <a:rPr lang="en-US" dirty="0" smtClean="0"/>
              <a:t>  serving her third year (in Peace Corps in Liberia) (2015-21)</a:t>
            </a:r>
          </a:p>
          <a:p>
            <a:r>
              <a:rPr lang="en-US" dirty="0" smtClean="0"/>
              <a:t> Leslie Page </a:t>
            </a:r>
            <a:r>
              <a:rPr lang="en-US" u="sng" dirty="0" smtClean="0">
                <a:hlinkClick r:id="rId4"/>
              </a:rPr>
              <a:t>lefpage@yahoo.com</a:t>
            </a:r>
            <a:r>
              <a:rPr lang="en-US" dirty="0" smtClean="0"/>
              <a:t> serving her third year on the board (2015-21)</a:t>
            </a:r>
          </a:p>
          <a:p>
            <a:r>
              <a:rPr lang="en-US" dirty="0" smtClean="0"/>
              <a:t> </a:t>
            </a:r>
            <a:r>
              <a:rPr lang="en-US" dirty="0" err="1" smtClean="0"/>
              <a:t>Manzoor</a:t>
            </a:r>
            <a:r>
              <a:rPr lang="en-US" dirty="0" smtClean="0"/>
              <a:t> Ali </a:t>
            </a:r>
            <a:r>
              <a:rPr lang="en-US" u="sng" dirty="0" smtClean="0">
                <a:hlinkClick r:id="rId5"/>
              </a:rPr>
              <a:t>manzoor@ali-foundation.org</a:t>
            </a:r>
            <a:r>
              <a:rPr lang="en-US" dirty="0" smtClean="0"/>
              <a:t> serving his second year on the board (2016-22)  </a:t>
            </a:r>
          </a:p>
          <a:p>
            <a:r>
              <a:rPr lang="en-US" dirty="0" smtClean="0"/>
              <a:t> Mary </a:t>
            </a:r>
            <a:r>
              <a:rPr lang="en-US" dirty="0" err="1" smtClean="0"/>
              <a:t>Harren</a:t>
            </a:r>
            <a:r>
              <a:rPr lang="en-US" dirty="0" smtClean="0"/>
              <a:t>  </a:t>
            </a:r>
            <a:r>
              <a:rPr lang="en-US" u="sng" dirty="0" smtClean="0">
                <a:hlinkClick r:id="rId6"/>
              </a:rPr>
              <a:t>maryharren@live.com</a:t>
            </a:r>
            <a:r>
              <a:rPr lang="en-US" dirty="0" smtClean="0"/>
              <a:t> serving her second year on the board (2016-22)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dirty="0" smtClean="0"/>
              <a:t>Board 2016</a:t>
            </a:r>
            <a:endParaRPr lang="en-US" dirty="0"/>
          </a:p>
        </p:txBody>
      </p:sp>
      <p:sp>
        <p:nvSpPr>
          <p:cNvPr id="3" name="Content Placeholder 2"/>
          <p:cNvSpPr>
            <a:spLocks noGrp="1"/>
          </p:cNvSpPr>
          <p:nvPr>
            <p:ph idx="1"/>
          </p:nvPr>
        </p:nvSpPr>
        <p:spPr>
          <a:xfrm>
            <a:off x="457200" y="838200"/>
            <a:ext cx="8229600" cy="5791200"/>
          </a:xfrm>
        </p:spPr>
        <p:txBody>
          <a:bodyPr>
            <a:normAutofit fontScale="77500" lnSpcReduction="20000"/>
          </a:bodyPr>
          <a:lstStyle/>
          <a:p>
            <a:r>
              <a:rPr lang="en-US" dirty="0" smtClean="0"/>
              <a:t> Michael </a:t>
            </a:r>
            <a:r>
              <a:rPr lang="en-US" dirty="0" err="1" smtClean="0"/>
              <a:t>Aumack</a:t>
            </a:r>
            <a:r>
              <a:rPr lang="en-US" dirty="0" smtClean="0"/>
              <a:t> </a:t>
            </a:r>
            <a:r>
              <a:rPr lang="en-US" u="sng" dirty="0" smtClean="0">
                <a:hlinkClick r:id="rId2"/>
              </a:rPr>
              <a:t>michaelaumack@gmail.com</a:t>
            </a:r>
            <a:r>
              <a:rPr lang="en-US" dirty="0" smtClean="0"/>
              <a:t> serving his fourth year on the board, 2nd term (2013-19)    </a:t>
            </a:r>
          </a:p>
          <a:p>
            <a:r>
              <a:rPr lang="en-US" dirty="0" smtClean="0"/>
              <a:t> Pat </a:t>
            </a:r>
            <a:r>
              <a:rPr lang="en-US" dirty="0" err="1" smtClean="0"/>
              <a:t>Ciotti</a:t>
            </a:r>
            <a:r>
              <a:rPr lang="en-US" dirty="0" smtClean="0"/>
              <a:t> </a:t>
            </a:r>
            <a:r>
              <a:rPr lang="en-US" u="sng" dirty="0" smtClean="0">
                <a:hlinkClick r:id="rId3"/>
              </a:rPr>
              <a:t>plci48@hotmail.com</a:t>
            </a:r>
            <a:r>
              <a:rPr lang="en-US" dirty="0" smtClean="0"/>
              <a:t>  serving her fourth year on the board, 2nd term (2013-19)    </a:t>
            </a:r>
          </a:p>
          <a:p>
            <a:r>
              <a:rPr lang="en-US" dirty="0" smtClean="0"/>
              <a:t> </a:t>
            </a:r>
            <a:r>
              <a:rPr lang="en-US" dirty="0" err="1" smtClean="0"/>
              <a:t>Refika</a:t>
            </a:r>
            <a:r>
              <a:rPr lang="en-US" dirty="0" smtClean="0"/>
              <a:t> </a:t>
            </a:r>
            <a:r>
              <a:rPr lang="en-US" dirty="0" err="1" smtClean="0"/>
              <a:t>Sarionder</a:t>
            </a:r>
            <a:r>
              <a:rPr lang="en-US" dirty="0" smtClean="0"/>
              <a:t> </a:t>
            </a:r>
            <a:r>
              <a:rPr lang="en-US" u="sng" dirty="0" smtClean="0">
                <a:hlinkClick r:id="rId4"/>
              </a:rPr>
              <a:t>rsarionder@gmail.com</a:t>
            </a:r>
            <a:r>
              <a:rPr lang="en-US" dirty="0" smtClean="0"/>
              <a:t> serving her second year on the board (2016-22)  </a:t>
            </a:r>
          </a:p>
          <a:p>
            <a:r>
              <a:rPr lang="en-US" dirty="0" smtClean="0"/>
              <a:t>* Sarah Johnston </a:t>
            </a:r>
            <a:r>
              <a:rPr lang="en-US" u="sng" dirty="0" smtClean="0"/>
              <a:t>sarahj3@cox.net</a:t>
            </a:r>
            <a:r>
              <a:rPr lang="en-US" dirty="0" smtClean="0"/>
              <a:t> serving her fourth year on the board (2013-19)  </a:t>
            </a:r>
          </a:p>
          <a:p>
            <a:r>
              <a:rPr lang="en-US" dirty="0" smtClean="0"/>
              <a:t> Tom Moore </a:t>
            </a:r>
            <a:r>
              <a:rPr lang="en-US" u="sng" dirty="0" smtClean="0">
                <a:hlinkClick r:id="rId5"/>
              </a:rPr>
              <a:t>temoore98@hotmail.com</a:t>
            </a:r>
            <a:r>
              <a:rPr lang="en-US" dirty="0" smtClean="0"/>
              <a:t> serving his third year on the board (2015-21)  </a:t>
            </a:r>
          </a:p>
          <a:p>
            <a:r>
              <a:rPr lang="en-US" dirty="0" smtClean="0"/>
              <a:t> </a:t>
            </a:r>
            <a:r>
              <a:rPr lang="en-US" dirty="0" err="1" smtClean="0"/>
              <a:t>Zhana</a:t>
            </a:r>
            <a:r>
              <a:rPr lang="en-US" dirty="0" smtClean="0"/>
              <a:t> </a:t>
            </a:r>
            <a:r>
              <a:rPr lang="en-US" dirty="0" err="1" smtClean="0"/>
              <a:t>Pataky</a:t>
            </a:r>
            <a:r>
              <a:rPr lang="en-US" dirty="0" smtClean="0"/>
              <a:t> </a:t>
            </a:r>
            <a:r>
              <a:rPr lang="en-US" u="sng" dirty="0" smtClean="0"/>
              <a:t>ruskie9@cox.net</a:t>
            </a:r>
            <a:r>
              <a:rPr lang="en-US" dirty="0" smtClean="0"/>
              <a:t>  serving her fourth year on the board 2</a:t>
            </a:r>
            <a:r>
              <a:rPr lang="en-US" baseline="30000" dirty="0" smtClean="0"/>
              <a:t>nd</a:t>
            </a:r>
            <a:r>
              <a:rPr lang="en-US" dirty="0" smtClean="0"/>
              <a:t> term (2013-19)  </a:t>
            </a:r>
          </a:p>
          <a:p>
            <a:r>
              <a:rPr lang="en-US" dirty="0" smtClean="0"/>
              <a:t> *</a:t>
            </a:r>
            <a:r>
              <a:rPr lang="en-US" dirty="0" err="1" smtClean="0"/>
              <a:t>Wakeelah</a:t>
            </a:r>
            <a:r>
              <a:rPr lang="en-US" dirty="0" smtClean="0"/>
              <a:t> Martinez </a:t>
            </a:r>
            <a:r>
              <a:rPr lang="en-US" u="sng" dirty="0" smtClean="0">
                <a:hlinkClick r:id="rId6"/>
              </a:rPr>
              <a:t>wakeecomm@gmail.com</a:t>
            </a:r>
            <a:r>
              <a:rPr lang="en-US" dirty="0" smtClean="0"/>
              <a:t> serving her second year on the board (2016-22)  </a:t>
            </a:r>
          </a:p>
          <a:p>
            <a:r>
              <a:rPr lang="en-US" dirty="0" smtClean="0"/>
              <a:t> </a:t>
            </a:r>
            <a:r>
              <a:rPr lang="en-US" dirty="0" err="1" smtClean="0"/>
              <a:t>Yonka</a:t>
            </a:r>
            <a:r>
              <a:rPr lang="en-US" dirty="0" smtClean="0"/>
              <a:t> </a:t>
            </a:r>
            <a:r>
              <a:rPr lang="en-US" dirty="0" err="1" smtClean="0"/>
              <a:t>Krasteva</a:t>
            </a:r>
            <a:r>
              <a:rPr lang="en-US" dirty="0" smtClean="0"/>
              <a:t> </a:t>
            </a:r>
            <a:r>
              <a:rPr lang="en-US" u="sng" dirty="0" smtClean="0">
                <a:hlinkClick r:id="rId7"/>
              </a:rPr>
              <a:t>ikrasteva@butlercc.edu</a:t>
            </a:r>
            <a:r>
              <a:rPr lang="en-US" dirty="0" smtClean="0"/>
              <a:t> leaving the board after serving two terms (2010-17)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867400"/>
          </a:xfrm>
        </p:spPr>
        <p:txBody>
          <a:bodyPr>
            <a:normAutofit fontScale="92500" lnSpcReduction="20000"/>
          </a:bodyPr>
          <a:lstStyle/>
          <a:p>
            <a:r>
              <a:rPr lang="en-US" b="1" dirty="0" smtClean="0"/>
              <a:t>The board meets the first Saturday of each month other than July at Watermark Books and Cafe.</a:t>
            </a:r>
            <a:r>
              <a:rPr lang="en-US" dirty="0" smtClean="0"/>
              <a:t> In May or June a longer meeting in a board member’s home serves as our planning retreat to set the schedule of programs for the year. For the past two years GLC programs for the academic year have been printed and circulated beginning in August/September. Holding events at a set place—The Olive Tree Banquet and Catering for most events and WSU for the October UN Banquet—has simplified our planning and we are grateful to these venues. Also, adding Carl Williams as our board member responsible for publicity and media has made our events more visible. Thank you, Carl!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Programs</a:t>
            </a:r>
            <a:endParaRPr lang="en-US" dirty="0"/>
          </a:p>
        </p:txBody>
      </p:sp>
      <p:sp>
        <p:nvSpPr>
          <p:cNvPr id="3" name="Content Placeholder 2"/>
          <p:cNvSpPr>
            <a:spLocks noGrp="1"/>
          </p:cNvSpPr>
          <p:nvPr>
            <p:ph idx="1"/>
          </p:nvPr>
        </p:nvSpPr>
        <p:spPr/>
        <p:txBody>
          <a:bodyPr/>
          <a:lstStyle/>
          <a:p>
            <a:r>
              <a:rPr lang="en-US" b="1" dirty="0" smtClean="0"/>
              <a:t>January 31st GLC Annual Meeting and Service Learning in Guatemala—</a:t>
            </a:r>
            <a:r>
              <a:rPr lang="en-US" dirty="0" smtClean="0"/>
              <a:t>Dr. Sonja </a:t>
            </a:r>
            <a:r>
              <a:rPr lang="en-US" dirty="0" err="1" smtClean="0"/>
              <a:t>Bontrager</a:t>
            </a:r>
            <a:endParaRPr lang="en-US" dirty="0" smtClean="0"/>
          </a:p>
          <a:p>
            <a:r>
              <a:rPr lang="en-US" b="1" dirty="0" smtClean="0"/>
              <a:t>February 21st Africa Rising - Positive Developments in Africa--</a:t>
            </a:r>
            <a:r>
              <a:rPr lang="en-US" dirty="0" smtClean="0"/>
              <a:t> Dr. </a:t>
            </a:r>
            <a:r>
              <a:rPr lang="en-US" dirty="0" err="1" smtClean="0"/>
              <a:t>Chinyere</a:t>
            </a:r>
            <a:r>
              <a:rPr lang="en-US" dirty="0" smtClean="0"/>
              <a:t> </a:t>
            </a:r>
            <a:r>
              <a:rPr lang="en-US" dirty="0" err="1" smtClean="0"/>
              <a:t>Okafor</a:t>
            </a:r>
            <a:r>
              <a:rPr lang="en-US" dirty="0" smtClean="0"/>
              <a:t> and </a:t>
            </a:r>
            <a:r>
              <a:rPr lang="en-US" dirty="0" err="1" smtClean="0"/>
              <a:t>Ebrima</a:t>
            </a:r>
            <a:r>
              <a:rPr lang="en-US" dirty="0" smtClean="0"/>
              <a:t> </a:t>
            </a:r>
            <a:r>
              <a:rPr lang="en-US" dirty="0" err="1" smtClean="0"/>
              <a:t>Mboob</a:t>
            </a:r>
            <a:endParaRPr lang="en-US" dirty="0" smtClean="0"/>
          </a:p>
          <a:p>
            <a:r>
              <a:rPr lang="en-US" b="1" dirty="0" smtClean="0"/>
              <a:t>March 6th Japan 5 Years after Fukushima--</a:t>
            </a:r>
            <a:r>
              <a:rPr lang="en-US" dirty="0" smtClean="0"/>
              <a:t> Yukiko </a:t>
            </a:r>
            <a:r>
              <a:rPr lang="en-US" dirty="0" err="1" smtClean="0"/>
              <a:t>Hendrich</a:t>
            </a:r>
            <a:r>
              <a:rPr lang="en-US" dirty="0" smtClean="0"/>
              <a:t> and Marie </a:t>
            </a:r>
            <a:r>
              <a:rPr lang="en-US" dirty="0" err="1" smtClean="0"/>
              <a:t>Yoshimizu</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Programs</a:t>
            </a:r>
            <a:endParaRPr lang="en-US" dirty="0"/>
          </a:p>
        </p:txBody>
      </p:sp>
      <p:sp>
        <p:nvSpPr>
          <p:cNvPr id="3" name="Content Placeholder 2"/>
          <p:cNvSpPr>
            <a:spLocks noGrp="1"/>
          </p:cNvSpPr>
          <p:nvPr>
            <p:ph idx="1"/>
          </p:nvPr>
        </p:nvSpPr>
        <p:spPr/>
        <p:txBody>
          <a:bodyPr>
            <a:normAutofit lnSpcReduction="10000"/>
          </a:bodyPr>
          <a:lstStyle/>
          <a:p>
            <a:r>
              <a:rPr lang="en-US" b="1" dirty="0" smtClean="0"/>
              <a:t>April 10th The Global Water Crisis--</a:t>
            </a:r>
            <a:r>
              <a:rPr lang="en-US" dirty="0" smtClean="0"/>
              <a:t> Walt Chappell and Jim Phillips</a:t>
            </a:r>
          </a:p>
          <a:p>
            <a:r>
              <a:rPr lang="en-US" b="1" dirty="0" smtClean="0"/>
              <a:t>May 1st, 2016 Sustainable Living and </a:t>
            </a:r>
            <a:r>
              <a:rPr lang="en-US" b="1" dirty="0" err="1" smtClean="0"/>
              <a:t>Buddists</a:t>
            </a:r>
            <a:r>
              <a:rPr lang="en-US" b="1" dirty="0" smtClean="0"/>
              <a:t> in Kansas—</a:t>
            </a:r>
            <a:r>
              <a:rPr lang="en-US" dirty="0" smtClean="0"/>
              <a:t>Tom Moore, organizer, held at </a:t>
            </a:r>
            <a:r>
              <a:rPr lang="en-US" dirty="0" err="1" smtClean="0"/>
              <a:t>Phap</a:t>
            </a:r>
            <a:r>
              <a:rPr lang="en-US" dirty="0" smtClean="0"/>
              <a:t> </a:t>
            </a:r>
            <a:r>
              <a:rPr lang="en-US" dirty="0" err="1" smtClean="0"/>
              <a:t>Hoa</a:t>
            </a:r>
            <a:r>
              <a:rPr lang="en-US" dirty="0" smtClean="0"/>
              <a:t> Temple, 4706 N. Arkansas Street</a:t>
            </a:r>
          </a:p>
          <a:p>
            <a:r>
              <a:rPr lang="en-US" b="1" dirty="0" smtClean="0"/>
              <a:t>Aug. 28</a:t>
            </a:r>
            <a:r>
              <a:rPr lang="en-US" b="1" baseline="30000" dirty="0" smtClean="0"/>
              <a:t>th</a:t>
            </a:r>
            <a:r>
              <a:rPr lang="en-US" b="1" dirty="0" smtClean="0"/>
              <a:t> Understanding Islam--</a:t>
            </a:r>
            <a:r>
              <a:rPr lang="en-US" dirty="0" smtClean="0"/>
              <a:t> </a:t>
            </a:r>
            <a:r>
              <a:rPr lang="en-US" dirty="0" err="1" smtClean="0"/>
              <a:t>Manzoor</a:t>
            </a:r>
            <a:r>
              <a:rPr lang="en-US" dirty="0" smtClean="0"/>
              <a:t> Ali and </a:t>
            </a:r>
            <a:r>
              <a:rPr lang="en-US" dirty="0" err="1" smtClean="0"/>
              <a:t>Hussam</a:t>
            </a:r>
            <a:r>
              <a:rPr lang="en-US" dirty="0" smtClean="0"/>
              <a:t> </a:t>
            </a:r>
            <a:r>
              <a:rPr lang="en-US" dirty="0" err="1" smtClean="0"/>
              <a:t>Madi</a:t>
            </a:r>
            <a:r>
              <a:rPr lang="en-US" dirty="0" smtClean="0"/>
              <a:t> of the Islamic Society of Wichita</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2016 Programs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b="1" dirty="0" smtClean="0"/>
              <a:t>September  25th Eco Justice and Climate Change--</a:t>
            </a:r>
            <a:endParaRPr lang="en-US" dirty="0" smtClean="0"/>
          </a:p>
          <a:p>
            <a:r>
              <a:rPr lang="en-US" b="1" dirty="0" smtClean="0"/>
              <a:t>October 29 [Saturday] UN Banquet on the WSU Campus, </a:t>
            </a:r>
            <a:r>
              <a:rPr lang="en-US" b="1" dirty="0" err="1" smtClean="0"/>
              <a:t>Rhatigan</a:t>
            </a:r>
            <a:r>
              <a:rPr lang="en-US" b="1" dirty="0" smtClean="0"/>
              <a:t> Student Center Ballroom</a:t>
            </a:r>
            <a:r>
              <a:rPr lang="en-US" dirty="0" smtClean="0"/>
              <a:t>: Dr. Lisa Aubrey, Roots and Reconnection: The International Decade for People of African Descent</a:t>
            </a:r>
          </a:p>
          <a:p>
            <a:r>
              <a:rPr lang="en-US" b="1" dirty="0" smtClean="0"/>
              <a:t>November 13th International Trade Agreements, TPP, TTIP, etc.—</a:t>
            </a:r>
            <a:r>
              <a:rPr lang="en-US" dirty="0" smtClean="0"/>
              <a:t>organized by </a:t>
            </a:r>
            <a:r>
              <a:rPr lang="en-US" dirty="0" err="1" smtClean="0"/>
              <a:t>Wakeelah</a:t>
            </a:r>
            <a:r>
              <a:rPr lang="en-US" dirty="0" smtClean="0"/>
              <a:t> Martinez, </a:t>
            </a:r>
            <a:r>
              <a:rPr lang="en-US" dirty="0"/>
              <a:t>Ted J. </a:t>
            </a:r>
            <a:r>
              <a:rPr lang="en-US" dirty="0" err="1"/>
              <a:t>Vlamis</a:t>
            </a:r>
            <a:r>
              <a:rPr lang="en-US" dirty="0"/>
              <a:t>, </a:t>
            </a:r>
            <a:r>
              <a:rPr lang="en-US" dirty="0" smtClean="0"/>
              <a:t>Vice </a:t>
            </a:r>
            <a:r>
              <a:rPr lang="en-US" dirty="0"/>
              <a:t>President at Pioneer Balloon Company,</a:t>
            </a:r>
            <a:r>
              <a:rPr lang="en-US" dirty="0" smtClean="0"/>
              <a:t> and WSU Professor Dr. </a:t>
            </a:r>
            <a:r>
              <a:rPr lang="en-US" smtClean="0"/>
              <a:t>Michael Hall</a:t>
            </a:r>
            <a:endParaRPr lang="en-US" dirty="0" smtClean="0"/>
          </a:p>
          <a:p>
            <a:r>
              <a:rPr lang="en-US" b="1" dirty="0" smtClean="0"/>
              <a:t>December 4th Silencing Dissent: Rising Authoritarianism, </a:t>
            </a:r>
            <a:r>
              <a:rPr lang="en-US" b="1" dirty="0" err="1" smtClean="0"/>
              <a:t>Gezi</a:t>
            </a:r>
            <a:r>
              <a:rPr lang="en-US" b="1" dirty="0" smtClean="0"/>
              <a:t> Protests, and the State of Civil Society in Turkey—</a:t>
            </a:r>
            <a:r>
              <a:rPr lang="en-US" dirty="0" smtClean="0"/>
              <a:t>Dr. Jens </a:t>
            </a:r>
            <a:r>
              <a:rPr lang="en-US" dirty="0" err="1" smtClean="0"/>
              <a:t>Kreinath</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284" y="274638"/>
            <a:ext cx="8958716" cy="6271101"/>
          </a:xfrm>
        </p:spPr>
      </p:pic>
      <p:sp>
        <p:nvSpPr>
          <p:cNvPr id="5" name="Rectangle 4"/>
          <p:cNvSpPr/>
          <p:nvPr/>
        </p:nvSpPr>
        <p:spPr>
          <a:xfrm>
            <a:off x="899444" y="507933"/>
            <a:ext cx="753039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GLC Board at UN Banquet</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477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0"/>
            <a:ext cx="6400800" cy="429463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09777"/>
            <a:ext cx="5638800" cy="4545947"/>
          </a:xfrm>
          <a:prstGeom prst="rect">
            <a:avLst/>
          </a:prstGeom>
        </p:spPr>
      </p:pic>
      <p:sp>
        <p:nvSpPr>
          <p:cNvPr id="8" name="TextBox 7"/>
          <p:cNvSpPr txBox="1"/>
          <p:nvPr/>
        </p:nvSpPr>
        <p:spPr>
          <a:xfrm>
            <a:off x="5715000" y="4417536"/>
            <a:ext cx="3200400" cy="1815882"/>
          </a:xfrm>
          <a:prstGeom prst="rect">
            <a:avLst/>
          </a:prstGeom>
          <a:noFill/>
        </p:spPr>
        <p:txBody>
          <a:bodyPr wrap="square" rtlCol="0">
            <a:spAutoFit/>
          </a:bodyPr>
          <a:lstStyle/>
          <a:p>
            <a:r>
              <a:rPr lang="en-US" sz="2800" b="1" dirty="0" smtClean="0">
                <a:solidFill>
                  <a:srgbClr val="FF0000"/>
                </a:solidFill>
              </a:rPr>
              <a:t>Barbara James, </a:t>
            </a:r>
          </a:p>
          <a:p>
            <a:r>
              <a:rPr lang="en-US" sz="2800" b="1" dirty="0" smtClean="0">
                <a:solidFill>
                  <a:srgbClr val="FF0000"/>
                </a:solidFill>
              </a:rPr>
              <a:t>Schuyler Jones</a:t>
            </a:r>
          </a:p>
          <a:p>
            <a:r>
              <a:rPr lang="en-US" sz="2800" b="1" dirty="0" smtClean="0">
                <a:solidFill>
                  <a:srgbClr val="FF0000"/>
                </a:solidFill>
              </a:rPr>
              <a:t>Speaker Dr. Lisa Aubrey</a:t>
            </a:r>
            <a:endParaRPr lang="en-US" sz="2800" b="1" dirty="0">
              <a:solidFill>
                <a:srgbClr val="FF0000"/>
              </a:solidFill>
            </a:endParaRPr>
          </a:p>
        </p:txBody>
      </p:sp>
      <p:sp>
        <p:nvSpPr>
          <p:cNvPr id="2" name="Title 1"/>
          <p:cNvSpPr>
            <a:spLocks noGrp="1"/>
          </p:cNvSpPr>
          <p:nvPr>
            <p:ph type="title"/>
          </p:nvPr>
        </p:nvSpPr>
        <p:spPr>
          <a:xfrm>
            <a:off x="76200" y="762000"/>
            <a:ext cx="2819400" cy="1143000"/>
          </a:xfrm>
        </p:spPr>
        <p:txBody>
          <a:bodyPr>
            <a:noAutofit/>
          </a:bodyPr>
          <a:lstStyle/>
          <a:p>
            <a:r>
              <a:rPr lang="en-US" sz="2400" b="1" dirty="0" smtClean="0">
                <a:solidFill>
                  <a:srgbClr val="FF0000"/>
                </a:solidFill>
              </a:rPr>
              <a:t> Jens </a:t>
            </a:r>
            <a:r>
              <a:rPr lang="en-US" sz="2400" b="1" dirty="0" err="1" smtClean="0">
                <a:solidFill>
                  <a:srgbClr val="FF0000"/>
                </a:solidFill>
              </a:rPr>
              <a:t>Kreinath</a:t>
            </a:r>
            <a:r>
              <a:rPr lang="en-US" sz="2400" b="1" dirty="0" smtClean="0">
                <a:solidFill>
                  <a:srgbClr val="FF0000"/>
                </a:solidFill>
              </a:rPr>
              <a:t>, Dotty Billings, Schuyler Jones, Carla Burns, </a:t>
            </a:r>
            <a:r>
              <a:rPr lang="en-US" sz="2400" b="1" dirty="0" err="1" smtClean="0">
                <a:solidFill>
                  <a:srgbClr val="FF0000"/>
                </a:solidFill>
              </a:rPr>
              <a:t>Wakeelah</a:t>
            </a:r>
            <a:r>
              <a:rPr lang="en-US" sz="2400" b="1" dirty="0" smtClean="0">
                <a:solidFill>
                  <a:srgbClr val="FF0000"/>
                </a:solidFill>
              </a:rPr>
              <a:t> Martinez</a:t>
            </a:r>
            <a:endParaRPr lang="en-US" sz="2400" b="1" dirty="0">
              <a:solidFill>
                <a:srgbClr val="FF0000"/>
              </a:solidFill>
            </a:endParaRPr>
          </a:p>
        </p:txBody>
      </p:sp>
    </p:spTree>
    <p:extLst>
      <p:ext uri="{BB962C8B-B14F-4D97-AF65-F5344CB8AC3E}">
        <p14:creationId xmlns:p14="http://schemas.microsoft.com/office/powerpoint/2010/main" val="208563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b="1" dirty="0" smtClean="0"/>
              <a:t>Programs other than the October UN Banquet are held on Sunday evenings from 6-8:30, usually at The Olive Tree/Two Olives, 2949 N Rock Road. Meals cost $12 for members, $14 for non-members, $10 for students and </a:t>
            </a:r>
            <a:r>
              <a:rPr lang="en-US" b="1" u="sng" dirty="0" smtClean="0"/>
              <a:t>the program is free for anyone interested in attending without eating</a:t>
            </a:r>
            <a:r>
              <a:rPr lang="en-US" b="1" dirty="0" smtClean="0"/>
              <a:t>.</a:t>
            </a:r>
            <a:r>
              <a:rPr lang="en-US" dirty="0" smtClean="0"/>
              <a:t> Meals are generally coordinated to match the region addressed in the program. Advance notice and payment for meals through the website </a:t>
            </a:r>
            <a:r>
              <a:rPr lang="en-US" dirty="0" smtClean="0">
                <a:hlinkClick r:id="rId2"/>
              </a:rPr>
              <a:t>www.globallearningcenterwichita.org</a:t>
            </a:r>
            <a:r>
              <a:rPr lang="en-US" dirty="0" smtClean="0"/>
              <a:t>  enables us to have enough food.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Memberships</a:t>
            </a:r>
            <a:r>
              <a:rPr lang="en-US" dirty="0" smtClean="0"/>
              <a:t> help this all-volunteer organization stay in the black. Memberships are $35 for individuals and $50 for families and are considered charitable donations by the IRS. Lifetime memberships are $500.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1390</Words>
  <Application>Microsoft Office PowerPoint</Application>
  <PresentationFormat>On-screen Show (4:3)</PresentationFormat>
  <Paragraphs>113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Verdana</vt:lpstr>
      <vt:lpstr>Office Theme</vt:lpstr>
      <vt:lpstr>Global Learning Center, INC.</vt:lpstr>
      <vt:lpstr>2016</vt:lpstr>
      <vt:lpstr>2016 Programs</vt:lpstr>
      <vt:lpstr>2016 Programs</vt:lpstr>
      <vt:lpstr>2016 Programs</vt:lpstr>
      <vt:lpstr>PowerPoint Presentation</vt:lpstr>
      <vt:lpstr> Jens Kreinath, Dotty Billings, Schuyler Jones, Carla Burns, Wakeelah Martinez</vt:lpstr>
      <vt:lpstr>PowerPoint Presentation</vt:lpstr>
      <vt:lpstr>PowerPoint Presentation</vt:lpstr>
      <vt:lpstr>Treasurer’s Report</vt:lpstr>
      <vt:lpstr>PowerPoint Presentation</vt:lpstr>
      <vt:lpstr>PowerPoint Presentation</vt:lpstr>
      <vt:lpstr>PowerPoint Presentation</vt:lpstr>
      <vt:lpstr>Howard and Jeanne Johnston Global Citizen Award  </vt:lpstr>
      <vt:lpstr>The Johnston Family</vt:lpstr>
      <vt:lpstr>2017 Programs</vt:lpstr>
      <vt:lpstr>Again!</vt:lpstr>
      <vt:lpstr>2017 Programs</vt:lpstr>
      <vt:lpstr>Oct. 21, 2017 UN Banquet</vt:lpstr>
      <vt:lpstr>Board for 2016 –each member may serve 2 3-year terms, then must take a break </vt:lpstr>
      <vt:lpstr>2016 Board * = UN Banquet Committee   </vt:lpstr>
      <vt:lpstr>Board 2016</vt:lpstr>
      <vt:lpstr>Board 2016</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Learning Center, INC.</dc:title>
  <dc:creator>User</dc:creator>
  <cp:lastModifiedBy>Gretchen Eick</cp:lastModifiedBy>
  <cp:revision>21</cp:revision>
  <dcterms:created xsi:type="dcterms:W3CDTF">2017-01-18T14:55:36Z</dcterms:created>
  <dcterms:modified xsi:type="dcterms:W3CDTF">2017-01-22T03:30:05Z</dcterms:modified>
</cp:coreProperties>
</file>